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4" r:id="rId9"/>
    <p:sldId id="262" r:id="rId10"/>
    <p:sldId id="265" r:id="rId11"/>
    <p:sldId id="266" r:id="rId1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30"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s-ES" smtClean="0"/>
              <a:t>Haga clic para modificar el estilo de título del patrón</a:t>
            </a:r>
            <a:endParaRPr kumimoji="0" lang="en-US"/>
          </a:p>
        </p:txBody>
      </p:sp>
      <p:sp>
        <p:nvSpPr>
          <p:cNvPr id="28" name="27 Marcador de fecha"/>
          <p:cNvSpPr>
            <a:spLocks noGrp="1"/>
          </p:cNvSpPr>
          <p:nvPr>
            <p:ph type="dt" sz="half" idx="10"/>
          </p:nvPr>
        </p:nvSpPr>
        <p:spPr/>
        <p:txBody>
          <a:bodyPr/>
          <a:lstStyle/>
          <a:p>
            <a:fld id="{4E13DCF3-12B1-4548-9350-6A11F38D4276}" type="datetimeFigureOut">
              <a:rPr lang="es-ES" smtClean="0"/>
              <a:t>19/05/2014</a:t>
            </a:fld>
            <a:endParaRPr lang="es-ES" dirty="0"/>
          </a:p>
        </p:txBody>
      </p:sp>
      <p:sp>
        <p:nvSpPr>
          <p:cNvPr id="17" name="16 Marcador de pie de página"/>
          <p:cNvSpPr>
            <a:spLocks noGrp="1"/>
          </p:cNvSpPr>
          <p:nvPr>
            <p:ph type="ftr" sz="quarter" idx="11"/>
          </p:nvPr>
        </p:nvSpPr>
        <p:spPr/>
        <p:txBody>
          <a:bodyPr/>
          <a:lstStyle/>
          <a:p>
            <a:endParaRPr lang="es-ES" dirty="0"/>
          </a:p>
        </p:txBody>
      </p:sp>
      <p:sp>
        <p:nvSpPr>
          <p:cNvPr id="29" name="28 Marcador de número de diapositiva"/>
          <p:cNvSpPr>
            <a:spLocks noGrp="1"/>
          </p:cNvSpPr>
          <p:nvPr>
            <p:ph type="sldNum" sz="quarter" idx="12"/>
          </p:nvPr>
        </p:nvSpPr>
        <p:spPr/>
        <p:txBody>
          <a:bodyPr/>
          <a:lstStyle/>
          <a:p>
            <a:fld id="{62FAA65B-F570-4FF8-B57C-692B5B3091A1}" type="slidenum">
              <a:rPr lang="es-ES" smtClean="0"/>
              <a:t>‹Nº›</a:t>
            </a:fld>
            <a:endParaRPr lang="es-ES" dirty="0"/>
          </a:p>
        </p:txBody>
      </p:sp>
      <p:sp>
        <p:nvSpPr>
          <p:cNvPr id="9" name="8 Subtítulo"/>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E13DCF3-12B1-4548-9350-6A11F38D4276}" type="datetimeFigureOut">
              <a:rPr lang="es-ES" smtClean="0"/>
              <a:t>19/05/2014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62FAA65B-F570-4FF8-B57C-692B5B3091A1}" type="slidenum">
              <a:rPr lang="es-ES" smtClean="0"/>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E13DCF3-12B1-4548-9350-6A11F38D4276}" type="datetimeFigureOut">
              <a:rPr lang="es-ES" smtClean="0"/>
              <a:t>19/05/2014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62FAA65B-F570-4FF8-B57C-692B5B3091A1}" type="slidenum">
              <a:rPr lang="es-ES" smtClean="0"/>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E13DCF3-12B1-4548-9350-6A11F38D4276}" type="datetimeFigureOut">
              <a:rPr lang="es-ES" smtClean="0"/>
              <a:t>19/05/2014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62FAA65B-F570-4FF8-B57C-692B5B3091A1}" type="slidenum">
              <a:rPr lang="es-ES" smtClean="0"/>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3">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4E13DCF3-12B1-4548-9350-6A11F38D4276}" type="datetimeFigureOut">
              <a:rPr lang="es-ES" smtClean="0"/>
              <a:t>19/05/2014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a:xfrm>
            <a:off x="7924800" y="6416675"/>
            <a:ext cx="762000" cy="365125"/>
          </a:xfrm>
        </p:spPr>
        <p:txBody>
          <a:bodyPr/>
          <a:lstStyle/>
          <a:p>
            <a:fld id="{62FAA65B-F570-4FF8-B57C-692B5B3091A1}" type="slidenum">
              <a:rPr lang="es-ES" smtClean="0"/>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4E13DCF3-12B1-4548-9350-6A11F38D4276}" type="datetimeFigureOut">
              <a:rPr lang="es-ES" smtClean="0"/>
              <a:t>19/05/2014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62FAA65B-F570-4FF8-B57C-692B5B3091A1}" type="slidenum">
              <a:rPr lang="es-ES" smtClean="0"/>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4E13DCF3-12B1-4548-9350-6A11F38D4276}" type="datetimeFigureOut">
              <a:rPr lang="es-ES" smtClean="0"/>
              <a:t>19/05/2014</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62FAA65B-F570-4FF8-B57C-692B5B3091A1}" type="slidenum">
              <a:rPr lang="es-ES" smtClean="0"/>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4E13DCF3-12B1-4548-9350-6A11F38D4276}" type="datetimeFigureOut">
              <a:rPr lang="es-ES" smtClean="0"/>
              <a:t>19/05/2014</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62FAA65B-F570-4FF8-B57C-692B5B3091A1}" type="slidenum">
              <a:rPr lang="es-ES" smtClean="0"/>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E13DCF3-12B1-4548-9350-6A11F38D4276}" type="datetimeFigureOut">
              <a:rPr lang="es-ES" smtClean="0"/>
              <a:t>19/05/2014</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62FAA65B-F570-4FF8-B57C-692B5B3091A1}" type="slidenum">
              <a:rPr lang="es-ES" smtClean="0"/>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4E13DCF3-12B1-4548-9350-6A11F38D4276}" type="datetimeFigureOut">
              <a:rPr lang="es-ES" smtClean="0"/>
              <a:t>19/05/2014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62FAA65B-F570-4FF8-B57C-692B5B3091A1}" type="slidenum">
              <a:rPr lang="es-ES" smtClean="0"/>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s-ES" dirty="0"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4" name="3 Marcador de texto"/>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4E13DCF3-12B1-4548-9350-6A11F38D4276}" type="datetimeFigureOut">
              <a:rPr lang="es-ES" smtClean="0"/>
              <a:t>19/05/2014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62FAA65B-F570-4FF8-B57C-692B5B3091A1}" type="slidenum">
              <a:rPr lang="es-ES" smtClean="0"/>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E13DCF3-12B1-4548-9350-6A11F38D4276}" type="datetimeFigureOut">
              <a:rPr lang="es-ES" smtClean="0"/>
              <a:t>19/05/2014</a:t>
            </a:fld>
            <a:endParaRPr lang="es-ES" dirty="0"/>
          </a:p>
        </p:txBody>
      </p:sp>
      <p:sp>
        <p:nvSpPr>
          <p:cNvPr id="3" name="2 Marcador de pie de página"/>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s-ES" dirty="0"/>
          </a:p>
        </p:txBody>
      </p:sp>
      <p:sp>
        <p:nvSpPr>
          <p:cNvPr id="23" name="22 Marcador de número de diapositiva"/>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2FAA65B-F570-4FF8-B57C-692B5B3091A1}" type="slidenum">
              <a:rPr lang="es-ES" smtClean="0"/>
              <a:t>‹Nº›</a:t>
            </a:fld>
            <a:endParaRPr lang="es-E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C:\Users\Cristian\Documents\My%20Downloaded%20Video\Exorcismo%20Real%20-%201.mpg" TargetMode="Externa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Las emergencias espirituales</a:t>
            </a:r>
            <a:endParaRPr lang="es-ES" dirty="0"/>
          </a:p>
        </p:txBody>
      </p:sp>
      <p:sp>
        <p:nvSpPr>
          <p:cNvPr id="3" name="2 Subtítulo"/>
          <p:cNvSpPr>
            <a:spLocks noGrp="1"/>
          </p:cNvSpPr>
          <p:nvPr>
            <p:ph type="subTitle" idx="1"/>
          </p:nvPr>
        </p:nvSpPr>
        <p:spPr/>
        <p:txBody>
          <a:bodyPr/>
          <a:lstStyle/>
          <a:p>
            <a:r>
              <a:rPr lang="es-ES" sz="3600" b="1" dirty="0" smtClean="0">
                <a:solidFill>
                  <a:srgbClr val="002060"/>
                </a:solidFill>
                <a:latin typeface="Brush Script MT" panose="03060802040406070304" pitchFamily="66" charset="0"/>
              </a:rPr>
              <a:t>Iglesia Jesús Nuestro Refugio</a:t>
            </a:r>
          </a:p>
          <a:p>
            <a:r>
              <a:rPr lang="es-ES" b="1" dirty="0" smtClean="0">
                <a:solidFill>
                  <a:srgbClr val="002060"/>
                </a:solidFill>
              </a:rPr>
              <a:t>Ministerio de Restauración</a:t>
            </a:r>
            <a:endParaRPr lang="es-ES" b="1" dirty="0">
              <a:solidFill>
                <a:srgbClr val="002060"/>
              </a:solidFill>
            </a:endParaRPr>
          </a:p>
        </p:txBody>
      </p:sp>
      <p:sp>
        <p:nvSpPr>
          <p:cNvPr id="4" name="3 CuadroTexto"/>
          <p:cNvSpPr txBox="1"/>
          <p:nvPr/>
        </p:nvSpPr>
        <p:spPr>
          <a:xfrm>
            <a:off x="4644008" y="620688"/>
            <a:ext cx="3816424" cy="646331"/>
          </a:xfrm>
          <a:prstGeom prst="rect">
            <a:avLst/>
          </a:prstGeom>
          <a:noFill/>
        </p:spPr>
        <p:txBody>
          <a:bodyPr wrap="square" rtlCol="0">
            <a:spAutoFit/>
          </a:bodyPr>
          <a:lstStyle/>
          <a:p>
            <a:r>
              <a:rPr lang="es-CL" sz="3600" dirty="0" smtClean="0">
                <a:latin typeface="Brush Script MT" panose="03060802040406070304" pitchFamily="66" charset="0"/>
              </a:rPr>
              <a:t>Pastor  Juan Lagos E.</a:t>
            </a:r>
            <a:endParaRPr lang="es-CL" sz="3600" dirty="0">
              <a:latin typeface="Brush Script MT" panose="03060802040406070304"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500042"/>
            <a:ext cx="5321182" cy="5809318"/>
          </a:xfrm>
        </p:spPr>
        <p:txBody>
          <a:bodyPr>
            <a:normAutofit fontScale="85000" lnSpcReduction="20000"/>
          </a:bodyPr>
          <a:lstStyle/>
          <a:p>
            <a:r>
              <a:rPr lang="es-ES" sz="3500" b="1" dirty="0" smtClean="0">
                <a:solidFill>
                  <a:srgbClr val="FFFF00"/>
                </a:solidFill>
              </a:rPr>
              <a:t>Experiencia cumbre (Maslow). Se asemeja a la experiencia extática de unión con lo divino y estados de plenitud física y psíquica.</a:t>
            </a:r>
          </a:p>
          <a:p>
            <a:r>
              <a:rPr lang="es-ES" sz="3500" b="1" dirty="0" smtClean="0">
                <a:solidFill>
                  <a:srgbClr val="FFFF00"/>
                </a:solidFill>
              </a:rPr>
              <a:t>Experiencias cercanas a la muerte. </a:t>
            </a:r>
          </a:p>
          <a:p>
            <a:r>
              <a:rPr lang="es-ES" sz="3500" b="1" dirty="0" smtClean="0">
                <a:solidFill>
                  <a:srgbClr val="FFFF00"/>
                </a:solidFill>
              </a:rPr>
              <a:t>Experiencias de encuentros con ovnis. Un tipo de experiencia que puede conducir a una crisis de carácter psico-espiritual. </a:t>
            </a:r>
            <a:br>
              <a:rPr lang="es-ES" sz="3500" b="1" dirty="0" smtClean="0">
                <a:solidFill>
                  <a:srgbClr val="FFFF00"/>
                </a:solidFill>
              </a:rPr>
            </a:br>
            <a:endParaRPr lang="es-ES" sz="3500" b="1" dirty="0" smtClean="0">
              <a:solidFill>
                <a:srgbClr val="FFFF00"/>
              </a:solidFill>
            </a:endParaRPr>
          </a:p>
          <a:p>
            <a:endParaRPr lang="es-ES" dirty="0"/>
          </a:p>
        </p:txBody>
      </p:sp>
      <p:pic>
        <p:nvPicPr>
          <p:cNvPr id="3074" name="Picture 2"/>
          <p:cNvPicPr>
            <a:picLocks noChangeAspect="1" noChangeArrowheads="1"/>
          </p:cNvPicPr>
          <p:nvPr/>
        </p:nvPicPr>
        <p:blipFill>
          <a:blip r:embed="rId2" cstate="print"/>
          <a:srcRect/>
          <a:stretch>
            <a:fillRect/>
          </a:stretch>
        </p:blipFill>
        <p:spPr bwMode="auto">
          <a:xfrm>
            <a:off x="5500694" y="3619854"/>
            <a:ext cx="3381404" cy="2595228"/>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000760" y="357166"/>
            <a:ext cx="2824168" cy="286879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¿Por qué ocurren?</a:t>
            </a:r>
            <a:endParaRPr lang="es-ES" dirty="0"/>
          </a:p>
        </p:txBody>
      </p:sp>
      <p:sp>
        <p:nvSpPr>
          <p:cNvPr id="3" name="2 Marcador de contenido"/>
          <p:cNvSpPr>
            <a:spLocks noGrp="1"/>
          </p:cNvSpPr>
          <p:nvPr>
            <p:ph idx="1"/>
          </p:nvPr>
        </p:nvSpPr>
        <p:spPr/>
        <p:txBody>
          <a:bodyPr>
            <a:normAutofit fontScale="92500" lnSpcReduction="10000"/>
          </a:bodyPr>
          <a:lstStyle/>
          <a:p>
            <a:r>
              <a:rPr lang="es-ES" b="1" dirty="0" smtClean="0">
                <a:solidFill>
                  <a:srgbClr val="FFFF00"/>
                </a:solidFill>
              </a:rPr>
              <a:t>Suelen generarse a partir de situaciones traumáticas, ya sean físicas o psicológicas:</a:t>
            </a:r>
          </a:p>
          <a:p>
            <a:r>
              <a:rPr lang="es-ES" b="1" dirty="0" smtClean="0">
                <a:solidFill>
                  <a:srgbClr val="FFFF00"/>
                </a:solidFill>
              </a:rPr>
              <a:t> cualquier situación que debilite nuestras defensas. </a:t>
            </a:r>
          </a:p>
          <a:p>
            <a:r>
              <a:rPr lang="es-ES" b="1" dirty="0" smtClean="0">
                <a:solidFill>
                  <a:srgbClr val="FFFF00"/>
                </a:solidFill>
              </a:rPr>
              <a:t>En lo físico. Un accidente, una enfermedad, una operación, una situación de estrés máximo o agotamiento físico, a veces un parto, un aborto, etc. </a:t>
            </a:r>
          </a:p>
          <a:p>
            <a:r>
              <a:rPr lang="es-ES" b="1" dirty="0" smtClean="0">
                <a:solidFill>
                  <a:srgbClr val="FFFF00"/>
                </a:solidFill>
              </a:rPr>
              <a:t>En lo psicológico: La pérdida de un ser querido, el final de una relación importante, un fracaso profesional o financiero grave. Y a veces, pueden unirse ambas cosas.</a:t>
            </a:r>
            <a:endParaRPr lang="es-ES" b="1" dirty="0">
              <a:solidFill>
                <a:srgbClr val="FFFF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Qué son las Emergencias Espirituales</a:t>
            </a:r>
            <a:endParaRPr lang="es-ES" dirty="0"/>
          </a:p>
        </p:txBody>
      </p:sp>
      <p:sp>
        <p:nvSpPr>
          <p:cNvPr id="3" name="2 Marcador de contenido"/>
          <p:cNvSpPr>
            <a:spLocks noGrp="1"/>
          </p:cNvSpPr>
          <p:nvPr>
            <p:ph idx="1"/>
          </p:nvPr>
        </p:nvSpPr>
        <p:spPr/>
        <p:txBody>
          <a:bodyPr>
            <a:normAutofit/>
          </a:bodyPr>
          <a:lstStyle/>
          <a:p>
            <a:r>
              <a:rPr lang="es-ES" sz="3200" b="1" dirty="0" smtClean="0">
                <a:solidFill>
                  <a:srgbClr val="FFFF00"/>
                </a:solidFill>
              </a:rPr>
              <a:t>Las emergencias psico-espirituales son experiencias críticas en la vida de una persona que llegan a transformarla en su totalidad. Su manifestación es a través de un estado no ordinario de conciencia, implicando fuertes emociones, visiones, cambios sensoriales, pensamientos extraños y también manifestaciones físicas.</a:t>
            </a:r>
            <a:endParaRPr lang="es-ES" sz="3200" b="1" dirty="0">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Qué son las Emergencias Espirituales</a:t>
            </a:r>
            <a:endParaRPr lang="es-ES" dirty="0"/>
          </a:p>
        </p:txBody>
      </p:sp>
      <p:sp>
        <p:nvSpPr>
          <p:cNvPr id="3" name="2 Marcador de contenido"/>
          <p:cNvSpPr>
            <a:spLocks noGrp="1"/>
          </p:cNvSpPr>
          <p:nvPr>
            <p:ph idx="1"/>
          </p:nvPr>
        </p:nvSpPr>
        <p:spPr/>
        <p:txBody>
          <a:bodyPr>
            <a:normAutofit/>
          </a:bodyPr>
          <a:lstStyle/>
          <a:p>
            <a:r>
              <a:rPr lang="es-ES" sz="3600" b="1" dirty="0" smtClean="0">
                <a:solidFill>
                  <a:srgbClr val="FFFF00"/>
                </a:solidFill>
              </a:rPr>
              <a:t>Muchas de estas experiencias, no se ha detectado que sean producto de una enfermedad cerebral, sino que revelan unas capacidades fuera de lo normal de la psique humana, así como aspectos de la realidad habitualmente ocultos a nuestra conciencia. </a:t>
            </a:r>
            <a:endParaRPr lang="es-ES" sz="3600" b="1" dirty="0">
              <a:solidFill>
                <a:srgbClr val="FFFF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¿Cómo se manifiestan las emergencias espirituales? </a:t>
            </a:r>
            <a:endParaRPr lang="es-ES" dirty="0"/>
          </a:p>
        </p:txBody>
      </p:sp>
      <p:sp>
        <p:nvSpPr>
          <p:cNvPr id="3" name="2 Marcador de contenido"/>
          <p:cNvSpPr>
            <a:spLocks noGrp="1"/>
          </p:cNvSpPr>
          <p:nvPr>
            <p:ph idx="1"/>
          </p:nvPr>
        </p:nvSpPr>
        <p:spPr/>
        <p:txBody>
          <a:bodyPr>
            <a:normAutofit/>
          </a:bodyPr>
          <a:lstStyle/>
          <a:p>
            <a:r>
              <a:rPr lang="es-ES" sz="4000" b="1" dirty="0" smtClean="0">
                <a:solidFill>
                  <a:srgbClr val="FFFF00"/>
                </a:solidFill>
              </a:rPr>
              <a:t>Las emergencias espirituales se presentan de forma espontánea. Su desencadenante suele ser un trauma físico o psicológico y se pueden manifestar de distintas formas.</a:t>
            </a:r>
            <a:endParaRPr lang="es-ES" sz="4000" b="1" dirty="0">
              <a:solidFill>
                <a:srgbClr val="FFFF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3431" y="142860"/>
            <a:ext cx="8229600" cy="1143000"/>
          </a:xfrm>
        </p:spPr>
        <p:txBody>
          <a:bodyPr/>
          <a:lstStyle/>
          <a:p>
            <a:r>
              <a:rPr lang="es-ES" dirty="0" smtClean="0"/>
              <a:t>Cómo se manifiestan…</a:t>
            </a:r>
            <a:endParaRPr lang="es-ES" dirty="0"/>
          </a:p>
        </p:txBody>
      </p:sp>
      <p:sp>
        <p:nvSpPr>
          <p:cNvPr id="3" name="2 Marcador de contenido"/>
          <p:cNvSpPr>
            <a:spLocks noGrp="1"/>
          </p:cNvSpPr>
          <p:nvPr>
            <p:ph idx="1"/>
          </p:nvPr>
        </p:nvSpPr>
        <p:spPr>
          <a:xfrm>
            <a:off x="467544" y="1214468"/>
            <a:ext cx="4896544" cy="5742924"/>
          </a:xfrm>
        </p:spPr>
        <p:txBody>
          <a:bodyPr>
            <a:noAutofit/>
          </a:bodyPr>
          <a:lstStyle/>
          <a:p>
            <a:r>
              <a:rPr lang="es-ES" sz="3600" b="1" dirty="0" smtClean="0">
                <a:solidFill>
                  <a:srgbClr val="FFFF00"/>
                </a:solidFill>
              </a:rPr>
              <a:t>Reacciones físicas y emocionales, referidas a los puntos de energía localizados en el cuerpo descritos por las culturas orientales (</a:t>
            </a:r>
            <a:r>
              <a:rPr lang="es-ES" sz="3600" b="1" dirty="0" err="1" smtClean="0">
                <a:solidFill>
                  <a:srgbClr val="FFFF00"/>
                </a:solidFill>
              </a:rPr>
              <a:t>chackras</a:t>
            </a:r>
            <a:r>
              <a:rPr lang="es-ES" sz="3600" b="1" dirty="0" smtClean="0">
                <a:solidFill>
                  <a:srgbClr val="FFFF00"/>
                </a:solidFill>
              </a:rPr>
              <a:t>). </a:t>
            </a:r>
            <a:endParaRPr lang="es-ES" sz="3600" b="1" dirty="0">
              <a:solidFill>
                <a:srgbClr val="FFFF00"/>
              </a:solidFill>
            </a:endParaRPr>
          </a:p>
        </p:txBody>
      </p:sp>
      <p:pic>
        <p:nvPicPr>
          <p:cNvPr id="1026" name="Picture 2"/>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5143504" y="1285860"/>
            <a:ext cx="3619527" cy="463776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i="1" dirty="0" smtClean="0">
                <a:solidFill>
                  <a:srgbClr val="C00000"/>
                </a:solidFill>
              </a:rPr>
              <a:t>Estudios de Guerra Espiritual</a:t>
            </a:r>
            <a:endParaRPr lang="es-ES" sz="3200" i="1" dirty="0">
              <a:solidFill>
                <a:srgbClr val="C00000"/>
              </a:solidFill>
            </a:endParaRPr>
          </a:p>
        </p:txBody>
      </p:sp>
      <p:sp>
        <p:nvSpPr>
          <p:cNvPr id="3" name="2 Marcador de contenido"/>
          <p:cNvSpPr>
            <a:spLocks noGrp="1"/>
          </p:cNvSpPr>
          <p:nvPr>
            <p:ph idx="1"/>
          </p:nvPr>
        </p:nvSpPr>
        <p:spPr/>
        <p:txBody>
          <a:bodyPr>
            <a:noAutofit/>
          </a:bodyPr>
          <a:lstStyle/>
          <a:p>
            <a:r>
              <a:rPr lang="es-ES" sz="3200" b="1" dirty="0" smtClean="0">
                <a:solidFill>
                  <a:srgbClr val="FFFF00"/>
                </a:solidFill>
              </a:rPr>
              <a:t>Manifestaciones similares a una enfermedad, de aparentes rasgos psicóticos (esquizofrenia, epilepsia, histeria) en los que la persona realiza un "viaje por distintas dimensiones, tanto inferiores como superiores" -sin necesidad, incluso, de ingerir sustancias alucinógenas- que le conduce, una vez pasada la crisis, a un mayor nivel de conciencia y de integración social. </a:t>
            </a:r>
            <a:endParaRPr lang="es-ES" sz="3200" b="1" dirty="0">
              <a:solidFill>
                <a:srgbClr val="FF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28604"/>
            <a:ext cx="6101420" cy="6600796"/>
          </a:xfrm>
        </p:spPr>
        <p:txBody>
          <a:bodyPr>
            <a:noAutofit/>
          </a:bodyPr>
          <a:lstStyle/>
          <a:p>
            <a:r>
              <a:rPr lang="es-ES" sz="3200" b="1" dirty="0" smtClean="0">
                <a:solidFill>
                  <a:srgbClr val="FFFF00"/>
                </a:solidFill>
              </a:rPr>
              <a:t>Proceso de renovación psicológica, relacionado con el proceso de individuación descrito por Jung. </a:t>
            </a:r>
          </a:p>
          <a:p>
            <a:r>
              <a:rPr lang="es-ES" sz="3200" b="1" dirty="0" smtClean="0">
                <a:solidFill>
                  <a:srgbClr val="FFFF00"/>
                </a:solidFill>
              </a:rPr>
              <a:t>Despertar de la percepción extrasensorial. </a:t>
            </a:r>
          </a:p>
          <a:p>
            <a:r>
              <a:rPr lang="es-ES" sz="3200" b="1" dirty="0" smtClean="0">
                <a:solidFill>
                  <a:srgbClr val="FFFF00"/>
                </a:solidFill>
              </a:rPr>
              <a:t>Recuerdos de vivencias pasadas conectados con la creencia en la reencarnación, dando lugar a la convicción de revivir situaciones de épocas pasadas</a:t>
            </a:r>
            <a:r>
              <a:rPr lang="es-ES" sz="3200" dirty="0" smtClean="0"/>
              <a:t>. </a:t>
            </a:r>
          </a:p>
          <a:p>
            <a:endParaRPr lang="es-ES" sz="3200" dirty="0"/>
          </a:p>
        </p:txBody>
      </p:sp>
      <p:pic>
        <p:nvPicPr>
          <p:cNvPr id="2050" name="Picture 2"/>
          <p:cNvPicPr>
            <a:picLocks noChangeAspect="1" noChangeArrowheads="1"/>
          </p:cNvPicPr>
          <p:nvPr/>
        </p:nvPicPr>
        <p:blipFill>
          <a:blip r:embed="rId2" cstate="print"/>
          <a:srcRect/>
          <a:stretch>
            <a:fillRect/>
          </a:stretch>
        </p:blipFill>
        <p:spPr bwMode="auto">
          <a:xfrm>
            <a:off x="6357266" y="500042"/>
            <a:ext cx="2215262" cy="2208878"/>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6558620" y="3571877"/>
            <a:ext cx="2585380" cy="172933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Estado crítico</a:t>
            </a:r>
            <a:endParaRPr lang="es-ES" dirty="0"/>
          </a:p>
        </p:txBody>
      </p:sp>
      <p:sp>
        <p:nvSpPr>
          <p:cNvPr id="3" name="2 Marcador de contenido"/>
          <p:cNvSpPr>
            <a:spLocks noGrp="1"/>
          </p:cNvSpPr>
          <p:nvPr>
            <p:ph idx="1"/>
          </p:nvPr>
        </p:nvSpPr>
        <p:spPr/>
        <p:txBody>
          <a:bodyPr>
            <a:normAutofit/>
          </a:bodyPr>
          <a:lstStyle/>
          <a:p>
            <a:r>
              <a:rPr lang="es-ES" sz="3200" b="1" dirty="0" smtClean="0">
                <a:solidFill>
                  <a:srgbClr val="FFFF00"/>
                </a:solidFill>
              </a:rPr>
              <a:t>Estados de posesión en los que el cuerpo y la mente, se ven invadidos por "una energía ajena, maligna y amenazante</a:t>
            </a:r>
            <a:r>
              <a:rPr lang="es-ES" sz="3200" dirty="0" smtClean="0"/>
              <a:t>". </a:t>
            </a:r>
            <a:endParaRPr lang="es-ES" sz="3200"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6116" y="3573016"/>
            <a:ext cx="3384376" cy="280831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Exorcismo Real - 1.mpg">
            <a:hlinkClick r:id="" action="ppaction://media"/>
          </p:cNvPr>
          <p:cNvPicPr>
            <a:picLocks noGrp="1" noRot="1" noChangeAspect="1"/>
          </p:cNvPicPr>
          <p:nvPr>
            <p:ph idx="1"/>
            <a:videoFile r:link="rId1"/>
          </p:nvPr>
        </p:nvPicPr>
        <p:blipFill>
          <a:blip r:embed="rId3" cstate="print"/>
          <a:stretch>
            <a:fillRect/>
          </a:stretch>
        </p:blipFill>
        <p:spPr>
          <a:xfrm>
            <a:off x="0" y="0"/>
            <a:ext cx="9143999" cy="6858000"/>
          </a:xfrm>
          <a:prstGeom prst="rect">
            <a:avLst/>
          </a:prstGeom>
        </p:spPr>
      </p:pic>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712" y="990020"/>
            <a:ext cx="4824536" cy="3879140"/>
          </a:xfrm>
          <a:prstGeom prst="rect">
            <a:avLst/>
          </a:prstGeom>
        </p:spPr>
      </p:pic>
      <p:sp>
        <p:nvSpPr>
          <p:cNvPr id="3" name="2 CuadroTexto"/>
          <p:cNvSpPr txBox="1"/>
          <p:nvPr/>
        </p:nvSpPr>
        <p:spPr>
          <a:xfrm>
            <a:off x="1835696" y="5166273"/>
            <a:ext cx="5616624" cy="646331"/>
          </a:xfrm>
          <a:prstGeom prst="rect">
            <a:avLst/>
          </a:prstGeom>
          <a:noFill/>
        </p:spPr>
        <p:txBody>
          <a:bodyPr wrap="square" rtlCol="0">
            <a:spAutoFit/>
          </a:bodyPr>
          <a:lstStyle/>
          <a:p>
            <a:r>
              <a:rPr lang="es-CL" sz="3600" dirty="0" smtClean="0"/>
              <a:t>Una visión del Infierno</a:t>
            </a:r>
            <a:endParaRPr lang="es-CL"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601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értice">
  <a:themeElements>
    <a:clrScheme name="Vé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60</TotalTime>
  <Words>467</Words>
  <Application>Microsoft Office PowerPoint</Application>
  <PresentationFormat>Presentación en pantalla (4:3)</PresentationFormat>
  <Paragraphs>28</Paragraphs>
  <Slides>11</Slides>
  <Notes>0</Notes>
  <HiddenSlides>0</HiddenSlides>
  <MMClips>1</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Vértice</vt:lpstr>
      <vt:lpstr>Las emergencias espirituales</vt:lpstr>
      <vt:lpstr>Qué son las Emergencias Espirituales</vt:lpstr>
      <vt:lpstr>Qué son las Emergencias Espirituales</vt:lpstr>
      <vt:lpstr>¿Cómo se manifiestan las emergencias espirituales? </vt:lpstr>
      <vt:lpstr>Cómo se manifiestan…</vt:lpstr>
      <vt:lpstr>Estudios de Guerra Espiritual</vt:lpstr>
      <vt:lpstr>Presentación de PowerPoint</vt:lpstr>
      <vt:lpstr>Estado crítico</vt:lpstr>
      <vt:lpstr>Presentación de PowerPoint</vt:lpstr>
      <vt:lpstr>Presentación de PowerPoint</vt:lpstr>
      <vt:lpstr>¿Por qué ocurren?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emergencias espirituales</dc:title>
  <dc:creator>Cristian</dc:creator>
  <cp:lastModifiedBy>Toshiba</cp:lastModifiedBy>
  <cp:revision>8</cp:revision>
  <dcterms:created xsi:type="dcterms:W3CDTF">2010-05-25T11:27:13Z</dcterms:created>
  <dcterms:modified xsi:type="dcterms:W3CDTF">2014-05-19T17:11:35Z</dcterms:modified>
</cp:coreProperties>
</file>