
<file path=[Content_Types].xml><?xml version="1.0" encoding="utf-8"?>
<Types xmlns="http://schemas.openxmlformats.org/package/2006/content-types">
  <Default Extension="mp3" ContentType="audio/unknown"/>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1"/>
  </p:notesMasterIdLst>
  <p:sldIdLst>
    <p:sldId id="256" r:id="rId2"/>
    <p:sldId id="257" r:id="rId3"/>
    <p:sldId id="258" r:id="rId4"/>
    <p:sldId id="260" r:id="rId5"/>
    <p:sldId id="261" r:id="rId6"/>
    <p:sldId id="259"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5" r:id="rId50"/>
    <p:sldId id="304" r:id="rId51"/>
    <p:sldId id="306" r:id="rId52"/>
    <p:sldId id="307" r:id="rId53"/>
    <p:sldId id="308" r:id="rId54"/>
    <p:sldId id="309" r:id="rId55"/>
    <p:sldId id="310" r:id="rId56"/>
    <p:sldId id="311" r:id="rId57"/>
    <p:sldId id="312" r:id="rId58"/>
    <p:sldId id="313" r:id="rId59"/>
    <p:sldId id="314" r:id="rId60"/>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EE0B3F-E8E2-4645-81E0-13D902E1BBF9}" type="datetimeFigureOut">
              <a:rPr lang="es-CL" smtClean="0"/>
              <a:t>14-05-2014</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B53208-981D-4549-89D7-6D07A6F08051}" type="slidenum">
              <a:rPr lang="es-CL" smtClean="0"/>
              <a:t>‹Nº›</a:t>
            </a:fld>
            <a:endParaRPr lang="es-CL"/>
          </a:p>
        </p:txBody>
      </p:sp>
    </p:spTree>
    <p:extLst>
      <p:ext uri="{BB962C8B-B14F-4D97-AF65-F5344CB8AC3E}">
        <p14:creationId xmlns:p14="http://schemas.microsoft.com/office/powerpoint/2010/main" val="3516989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7EB53208-981D-4549-89D7-6D07A6F08051}" type="slidenum">
              <a:rPr lang="es-CL" smtClean="0"/>
              <a:t>22</a:t>
            </a:fld>
            <a:endParaRPr lang="es-CL"/>
          </a:p>
        </p:txBody>
      </p:sp>
    </p:spTree>
    <p:extLst>
      <p:ext uri="{BB962C8B-B14F-4D97-AF65-F5344CB8AC3E}">
        <p14:creationId xmlns:p14="http://schemas.microsoft.com/office/powerpoint/2010/main" val="1278030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Subtítulo"/>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EA0728EB-31CD-41B6-810C-6A413F40FFC5}" type="datetimeFigureOut">
              <a:rPr lang="es-CL" smtClean="0"/>
              <a:t>14-05-2014</a:t>
            </a:fld>
            <a:endParaRPr lang="es-CL"/>
          </a:p>
        </p:txBody>
      </p:sp>
      <p:sp>
        <p:nvSpPr>
          <p:cNvPr id="17" name="16 Marcador de pie de página"/>
          <p:cNvSpPr>
            <a:spLocks noGrp="1"/>
          </p:cNvSpPr>
          <p:nvPr>
            <p:ph type="ftr" sz="quarter" idx="11"/>
          </p:nvPr>
        </p:nvSpPr>
        <p:spPr/>
        <p:txBody>
          <a:bodyPr/>
          <a:lstStyle/>
          <a:p>
            <a:endParaRPr lang="es-CL"/>
          </a:p>
        </p:txBody>
      </p:sp>
      <p:sp>
        <p:nvSpPr>
          <p:cNvPr id="7" name="6 Conector recto"/>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1D87769-B477-488C-B0D2-CBA5DEAA15C0}" type="slidenum">
              <a:rPr lang="es-CL" smtClean="0"/>
              <a:t>‹Nº›</a:t>
            </a:fld>
            <a:endParaRPr lang="es-CL"/>
          </a:p>
        </p:txBody>
      </p:sp>
      <p:sp>
        <p:nvSpPr>
          <p:cNvPr id="8" name="7 Título"/>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A0728EB-31CD-41B6-810C-6A413F40FFC5}" type="datetimeFigureOut">
              <a:rPr lang="es-CL" smtClean="0"/>
              <a:t>14-05-2014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11D87769-B477-488C-B0D2-CBA5DEAA15C0}" type="slidenum">
              <a:rPr lang="es-CL" smtClean="0"/>
              <a:t>‹Nº›</a:t>
            </a:fld>
            <a:endParaRPr lang="es-CL"/>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2"/>
      </p:bgRef>
    </p:bg>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Conector recto"/>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Elipse"/>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6915912" y="3009901"/>
            <a:ext cx="457200" cy="441325"/>
          </a:xfrm>
        </p:spPr>
        <p:txBody>
          <a:bodyPr/>
          <a:lstStyle/>
          <a:p>
            <a:fld id="{11D87769-B477-488C-B0D2-CBA5DEAA15C0}" type="slidenum">
              <a:rPr lang="es-CL" smtClean="0"/>
              <a:t>‹Nº›</a:t>
            </a:fld>
            <a:endParaRPr lang="es-CL"/>
          </a:p>
        </p:txBody>
      </p:sp>
      <p:sp>
        <p:nvSpPr>
          <p:cNvPr id="3" name="2 Marcador de texto vertical"/>
          <p:cNvSpPr>
            <a:spLocks noGrp="1"/>
          </p:cNvSpPr>
          <p:nvPr>
            <p:ph type="body" orient="vert" idx="1"/>
          </p:nvPr>
        </p:nvSpPr>
        <p:spPr>
          <a:xfrm>
            <a:off x="304800" y="304800"/>
            <a:ext cx="6553200" cy="5821366"/>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A0728EB-31CD-41B6-810C-6A413F40FFC5}" type="datetimeFigureOut">
              <a:rPr lang="es-CL" smtClean="0"/>
              <a:t>14-05-2014</a:t>
            </a:fld>
            <a:endParaRPr lang="es-CL"/>
          </a:p>
        </p:txBody>
      </p:sp>
      <p:sp>
        <p:nvSpPr>
          <p:cNvPr id="5" name="4 Marcador de pie de página"/>
          <p:cNvSpPr>
            <a:spLocks noGrp="1"/>
          </p:cNvSpPr>
          <p:nvPr>
            <p:ph type="ftr" sz="quarter" idx="11"/>
          </p:nvPr>
        </p:nvSpPr>
        <p:spPr/>
        <p:txBody>
          <a:bodyPr/>
          <a:lstStyle/>
          <a:p>
            <a:endParaRPr lang="es-CL"/>
          </a:p>
        </p:txBody>
      </p:sp>
      <p:sp>
        <p:nvSpPr>
          <p:cNvPr id="2" name="1 Título vertical"/>
          <p:cNvSpPr>
            <a:spLocks noGrp="1"/>
          </p:cNvSpPr>
          <p:nvPr>
            <p:ph type="title" orient="vert"/>
          </p:nvPr>
        </p:nvSpPr>
        <p:spPr>
          <a:xfrm>
            <a:off x="7391400" y="304801"/>
            <a:ext cx="1447800" cy="5851525"/>
          </a:xfrm>
        </p:spPr>
        <p:txBody>
          <a:bodyPr vert="eaVert"/>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solidFill>
                  <a:schemeClr val="accent3">
                    <a:shade val="75000"/>
                  </a:schemeClr>
                </a:solidFill>
              </a:defRPr>
            </a:lvl1p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EA0728EB-31CD-41B6-810C-6A413F40FFC5}" type="datetimeFigureOut">
              <a:rPr lang="es-CL" smtClean="0"/>
              <a:t>14-05-2014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a:xfrm>
            <a:off x="4361688" y="1026372"/>
            <a:ext cx="457200" cy="441325"/>
          </a:xfrm>
        </p:spPr>
        <p:txBody>
          <a:bodyPr/>
          <a:lstStyle/>
          <a:p>
            <a:fld id="{11D87769-B477-488C-B0D2-CBA5DEAA15C0}" type="slidenum">
              <a:rPr lang="es-CL" smtClean="0"/>
              <a:t>‹Nº›</a:t>
            </a:fld>
            <a:endParaRPr lang="es-CL"/>
          </a:p>
        </p:txBody>
      </p:sp>
      <p:sp>
        <p:nvSpPr>
          <p:cNvPr id="8" name="7 Marcador de contenido"/>
          <p:cNvSpPr>
            <a:spLocks noGrp="1"/>
          </p:cNvSpPr>
          <p:nvPr>
            <p:ph sz="quarter" idx="1"/>
          </p:nvPr>
        </p:nvSpPr>
        <p:spPr>
          <a:xfrm>
            <a:off x="301752" y="1527048"/>
            <a:ext cx="850392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3" name="12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Marcador de pie de página"/>
          <p:cNvSpPr>
            <a:spLocks noGrp="1"/>
          </p:cNvSpPr>
          <p:nvPr>
            <p:ph type="ftr" sz="quarter" idx="11"/>
          </p:nvPr>
        </p:nvSpPr>
        <p:spPr/>
        <p:txBody>
          <a:bodyPr/>
          <a:lstStyle/>
          <a:p>
            <a:endParaRPr lang="es-CL"/>
          </a:p>
        </p:txBody>
      </p:sp>
      <p:sp>
        <p:nvSpPr>
          <p:cNvPr id="4" name="3 Marcador de fecha"/>
          <p:cNvSpPr>
            <a:spLocks noGrp="1"/>
          </p:cNvSpPr>
          <p:nvPr>
            <p:ph type="dt" sz="half" idx="10"/>
          </p:nvPr>
        </p:nvSpPr>
        <p:spPr/>
        <p:txBody>
          <a:bodyPr/>
          <a:lstStyle/>
          <a:p>
            <a:fld id="{EA0728EB-31CD-41B6-810C-6A413F40FFC5}" type="datetimeFigureOut">
              <a:rPr lang="es-CL" smtClean="0"/>
              <a:t>14-05-2014</a:t>
            </a:fld>
            <a:endParaRPr lang="es-CL"/>
          </a:p>
        </p:txBody>
      </p:sp>
      <p:sp>
        <p:nvSpPr>
          <p:cNvPr id="8" name="7 Conector recto"/>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1D87769-B477-488C-B0D2-CBA5DEAA15C0}" type="slidenum">
              <a:rPr lang="es-CL" smtClean="0"/>
              <a:t>‹Nº›</a:t>
            </a:fld>
            <a:endParaRPr lang="es-CL"/>
          </a:p>
        </p:txBody>
      </p:sp>
      <p:sp>
        <p:nvSpPr>
          <p:cNvPr id="2" name="1 Título"/>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301752" y="228600"/>
            <a:ext cx="8534400" cy="758952"/>
          </a:xfrm>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a:xfrm>
            <a:off x="5791200" y="6409944"/>
            <a:ext cx="3044952" cy="365760"/>
          </a:xfrm>
        </p:spPr>
        <p:txBody>
          <a:bodyPr/>
          <a:lstStyle/>
          <a:p>
            <a:fld id="{EA0728EB-31CD-41B6-810C-6A413F40FFC5}" type="datetimeFigureOut">
              <a:rPr lang="es-CL" smtClean="0"/>
              <a:t>14-05-2014</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11D87769-B477-488C-B0D2-CBA5DEAA15C0}" type="slidenum">
              <a:rPr lang="es-CL" smtClean="0"/>
              <a:t>‹Nº›</a:t>
            </a:fld>
            <a:endParaRPr lang="es-CL"/>
          </a:p>
        </p:txBody>
      </p:sp>
      <p:sp>
        <p:nvSpPr>
          <p:cNvPr id="8" name="7 Conector recto"/>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Marcador de contenido"/>
          <p:cNvSpPr>
            <a:spLocks noGrp="1"/>
          </p:cNvSpPr>
          <p:nvPr>
            <p:ph sz="half" idx="1"/>
          </p:nvPr>
        </p:nvSpPr>
        <p:spPr>
          <a:xfrm>
            <a:off x="301752"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contenido"/>
          <p:cNvSpPr>
            <a:spLocks noGrp="1"/>
          </p:cNvSpPr>
          <p:nvPr>
            <p:ph sz="half" idx="2"/>
          </p:nvPr>
        </p:nvSpPr>
        <p:spPr>
          <a:xfrm>
            <a:off x="4800600"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1">
        <a:schemeClr val="bg2"/>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Rectángulo"/>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EA0728EB-31CD-41B6-810C-6A413F40FFC5}" type="datetimeFigureOut">
              <a:rPr lang="es-CL" smtClean="0"/>
              <a:t>14-05-2014</a:t>
            </a:fld>
            <a:endParaRPr lang="es-CL"/>
          </a:p>
        </p:txBody>
      </p:sp>
      <p:sp>
        <p:nvSpPr>
          <p:cNvPr id="8" name="7 Marcador de pie de página"/>
          <p:cNvSpPr>
            <a:spLocks noGrp="1"/>
          </p:cNvSpPr>
          <p:nvPr>
            <p:ph type="ftr" sz="quarter" idx="11"/>
          </p:nvPr>
        </p:nvSpPr>
        <p:spPr>
          <a:xfrm>
            <a:off x="304800" y="6409944"/>
            <a:ext cx="3581400" cy="365760"/>
          </a:xfrm>
        </p:spPr>
        <p:txBody>
          <a:bodyPr/>
          <a:lstStyle/>
          <a:p>
            <a:endParaRPr lang="es-CL"/>
          </a:p>
        </p:txBody>
      </p:sp>
      <p:sp>
        <p:nvSpPr>
          <p:cNvPr id="15" name="14 Conector recto"/>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Marcador de contenido"/>
          <p:cNvSpPr>
            <a:spLocks noGrp="1"/>
          </p:cNvSpPr>
          <p:nvPr>
            <p:ph sz="quarter" idx="2"/>
          </p:nvPr>
        </p:nvSpPr>
        <p:spPr>
          <a:xfrm>
            <a:off x="301752" y="2471383"/>
            <a:ext cx="4041648" cy="3818404"/>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contenido"/>
          <p:cNvSpPr>
            <a:spLocks noGrp="1"/>
          </p:cNvSpPr>
          <p:nvPr>
            <p:ph sz="quarter" idx="4"/>
          </p:nvPr>
        </p:nvSpPr>
        <p:spPr>
          <a:xfrm>
            <a:off x="4800600" y="2471383"/>
            <a:ext cx="4038600" cy="382219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Marcador de número de diapositiva"/>
          <p:cNvSpPr>
            <a:spLocks noGrp="1"/>
          </p:cNvSpPr>
          <p:nvPr>
            <p:ph type="sldNum" sz="quarter" idx="12"/>
          </p:nvPr>
        </p:nvSpPr>
        <p:spPr>
          <a:xfrm>
            <a:off x="4343400" y="1042416"/>
            <a:ext cx="457200" cy="441325"/>
          </a:xfrm>
        </p:spPr>
        <p:txBody>
          <a:bodyPr/>
          <a:lstStyle>
            <a:lvl1pPr algn="ctr">
              <a:defRPr/>
            </a:lvl1pPr>
          </a:lstStyle>
          <a:p>
            <a:fld id="{11D87769-B477-488C-B0D2-CBA5DEAA15C0}" type="slidenum">
              <a:rPr lang="es-CL" smtClean="0"/>
              <a:t>‹Nº›</a:t>
            </a:fld>
            <a:endParaRPr lang="es-CL"/>
          </a:p>
        </p:txBody>
      </p:sp>
      <p:sp>
        <p:nvSpPr>
          <p:cNvPr id="23" name="22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EA0728EB-31CD-41B6-810C-6A413F40FFC5}" type="datetimeFigureOut">
              <a:rPr lang="es-CL" smtClean="0"/>
              <a:t>14-05-2014</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a:xfrm>
            <a:off x="4343400" y="1036020"/>
            <a:ext cx="457200" cy="441325"/>
          </a:xfrm>
        </p:spPr>
        <p:txBody>
          <a:bodyPr/>
          <a:lstStyle/>
          <a:p>
            <a:fld id="{11D87769-B477-488C-B0D2-CBA5DEAA15C0}" type="slidenum">
              <a:rPr lang="es-CL" smtClean="0"/>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Rectángulo"/>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Marcador de fecha"/>
          <p:cNvSpPr>
            <a:spLocks noGrp="1"/>
          </p:cNvSpPr>
          <p:nvPr>
            <p:ph type="dt" sz="half" idx="10"/>
          </p:nvPr>
        </p:nvSpPr>
        <p:spPr/>
        <p:txBody>
          <a:bodyPr/>
          <a:lstStyle/>
          <a:p>
            <a:fld id="{EA0728EB-31CD-41B6-810C-6A413F40FFC5}" type="datetimeFigureOut">
              <a:rPr lang="es-CL" smtClean="0"/>
              <a:t>14-05-2014</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a:xfrm>
            <a:off x="4267200" y="6324600"/>
            <a:ext cx="609600" cy="441324"/>
          </a:xfrm>
        </p:spPr>
        <p:txBody>
          <a:bodyPr/>
          <a:lstStyle>
            <a:lvl1pPr>
              <a:defRPr>
                <a:solidFill>
                  <a:srgbClr val="FFFFFF"/>
                </a:solidFill>
              </a:defRPr>
            </a:lvl1pPr>
          </a:lstStyle>
          <a:p>
            <a:fld id="{11D87769-B477-488C-B0D2-CBA5DEAA15C0}"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9" name="18 Rectángulo"/>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Marcador de contenido"/>
          <p:cNvSpPr>
            <a:spLocks noGrp="1"/>
          </p:cNvSpPr>
          <p:nvPr>
            <p:ph sz="quarter" idx="1"/>
          </p:nvPr>
        </p:nvSpPr>
        <p:spPr>
          <a:xfrm>
            <a:off x="3124200" y="685800"/>
            <a:ext cx="5638800" cy="5410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1D87769-B477-488C-B0D2-CBA5DEAA15C0}" type="slidenum">
              <a:rPr lang="es-CL" smtClean="0"/>
              <a:t>‹Nº›</a:t>
            </a:fld>
            <a:endParaRPr lang="es-CL"/>
          </a:p>
        </p:txBody>
      </p:sp>
      <p:sp>
        <p:nvSpPr>
          <p:cNvPr id="21" name="20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p:txBody>
          <a:bodyPr/>
          <a:lstStyle/>
          <a:p>
            <a:fld id="{EA0728EB-31CD-41B6-810C-6A413F40FFC5}" type="datetimeFigureOut">
              <a:rPr lang="es-CL" smtClean="0"/>
              <a:t>14-05-2014</a:t>
            </a:fld>
            <a:endParaRPr lang="es-CL"/>
          </a:p>
        </p:txBody>
      </p:sp>
      <p:sp>
        <p:nvSpPr>
          <p:cNvPr id="6" name="5 Marcador de pie de página"/>
          <p:cNvSpPr>
            <a:spLocks noGrp="1"/>
          </p:cNvSpPr>
          <p:nvPr>
            <p:ph type="ftr" sz="quarter" idx="11"/>
          </p:nvPr>
        </p:nvSpPr>
        <p:spPr>
          <a:xfrm>
            <a:off x="301752" y="6410848"/>
            <a:ext cx="3383280" cy="365760"/>
          </a:xfrm>
        </p:spPr>
        <p:txBody>
          <a:bodyPr/>
          <a:lstStyle/>
          <a:p>
            <a:endParaRPr lang="es-C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1" name="20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Rectángulo"/>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p>
            <a:fld id="{11D87769-B477-488C-B0D2-CBA5DEAA15C0}" type="slidenum">
              <a:rPr lang="es-CL" smtClean="0"/>
              <a:t>‹Nº›</a:t>
            </a:fld>
            <a:endParaRPr lang="es-CL"/>
          </a:p>
        </p:txBody>
      </p:sp>
      <p:sp>
        <p:nvSpPr>
          <p:cNvPr id="2" name="1 Título"/>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000375" y="609600"/>
            <a:ext cx="5867400" cy="4267200"/>
          </a:xfrm>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22" name="21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a:xfrm>
            <a:off x="5788152" y="6404984"/>
            <a:ext cx="3044952" cy="365760"/>
          </a:xfrm>
        </p:spPr>
        <p:txBody>
          <a:bodyPr/>
          <a:lstStyle/>
          <a:p>
            <a:fld id="{EA0728EB-31CD-41B6-810C-6A413F40FFC5}" type="datetimeFigureOut">
              <a:rPr lang="es-CL" smtClean="0"/>
              <a:t>14-05-2014</a:t>
            </a:fld>
            <a:endParaRPr lang="es-CL"/>
          </a:p>
        </p:txBody>
      </p:sp>
      <p:sp>
        <p:nvSpPr>
          <p:cNvPr id="6" name="5 Marcador de pie de página"/>
          <p:cNvSpPr>
            <a:spLocks noGrp="1"/>
          </p:cNvSpPr>
          <p:nvPr>
            <p:ph type="ftr" sz="quarter" idx="11"/>
          </p:nvPr>
        </p:nvSpPr>
        <p:spPr>
          <a:xfrm>
            <a:off x="301752" y="6410848"/>
            <a:ext cx="3584448" cy="365760"/>
          </a:xfrm>
        </p:spPr>
        <p:txBody>
          <a:bodyPr/>
          <a:lstStyle/>
          <a:p>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Marcador de fecha"/>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A0728EB-31CD-41B6-810C-6A413F40FFC5}" type="datetimeFigureOut">
              <a:rPr lang="es-CL" smtClean="0"/>
              <a:t>14-05-2014</a:t>
            </a:fld>
            <a:endParaRPr lang="es-CL"/>
          </a:p>
        </p:txBody>
      </p:sp>
      <p:sp>
        <p:nvSpPr>
          <p:cNvPr id="3" name="2 Marcador de pie de página"/>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s-CL"/>
          </a:p>
        </p:txBody>
      </p:sp>
      <p:sp>
        <p:nvSpPr>
          <p:cNvPr id="8" name="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Conector recto"/>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1D87769-B477-488C-B0D2-CBA5DEAA15C0}" type="slidenum">
              <a:rPr lang="es-CL" smtClean="0"/>
              <a:t>‹Nº›</a:t>
            </a:fld>
            <a:endParaRPr lang="es-CL"/>
          </a:p>
        </p:txBody>
      </p:sp>
      <p:sp>
        <p:nvSpPr>
          <p:cNvPr id="22" name="21 Marcador de título"/>
          <p:cNvSpPr>
            <a:spLocks noGrp="1"/>
          </p:cNvSpPr>
          <p:nvPr>
            <p:ph type="title"/>
          </p:nvPr>
        </p:nvSpPr>
        <p:spPr>
          <a:xfrm>
            <a:off x="301752" y="228600"/>
            <a:ext cx="8534400" cy="758952"/>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331640" y="2060848"/>
            <a:ext cx="6400800" cy="1752600"/>
          </a:xfrm>
        </p:spPr>
        <p:style>
          <a:lnRef idx="1">
            <a:schemeClr val="accent4"/>
          </a:lnRef>
          <a:fillRef idx="2">
            <a:schemeClr val="accent4"/>
          </a:fillRef>
          <a:effectRef idx="1">
            <a:schemeClr val="accent4"/>
          </a:effectRef>
          <a:fontRef idx="minor">
            <a:schemeClr val="dk1"/>
          </a:fontRef>
        </p:style>
        <p:txBody>
          <a:bodyPr>
            <a:normAutofit lnSpcReduction="10000"/>
          </a:bodyPr>
          <a:lstStyle/>
          <a:p>
            <a:r>
              <a:rPr lang="es-CL" sz="4000" b="1" dirty="0" smtClean="0">
                <a:solidFill>
                  <a:schemeClr val="tx1"/>
                </a:solidFill>
              </a:rPr>
              <a:t>Lo que poco practica la Iglesia</a:t>
            </a:r>
            <a:endParaRPr lang="es-CL" sz="4000" b="1" dirty="0">
              <a:solidFill>
                <a:schemeClr val="tx1"/>
              </a:solidFill>
            </a:endParaRPr>
          </a:p>
        </p:txBody>
      </p:sp>
      <p:sp>
        <p:nvSpPr>
          <p:cNvPr id="2" name="1 Título"/>
          <p:cNvSpPr>
            <a:spLocks noGrp="1"/>
          </p:cNvSpPr>
          <p:nvPr>
            <p:ph type="ctrTitle"/>
          </p:nvPr>
        </p:nvSpPr>
        <p:spPr>
          <a:xfrm>
            <a:off x="721804" y="260648"/>
            <a:ext cx="7772400" cy="1470025"/>
          </a:xfrm>
        </p:spPr>
        <p:txBody>
          <a:bodyPr>
            <a:normAutofit/>
          </a:bodyPr>
          <a:lstStyle/>
          <a:p>
            <a:r>
              <a:rPr lang="es-CL" sz="5400" b="1" dirty="0" smtClean="0">
                <a:ln>
                  <a:solidFill>
                    <a:sysClr val="windowText" lastClr="000000"/>
                  </a:solidFill>
                </a:ln>
              </a:rPr>
              <a:t>La intercesión</a:t>
            </a:r>
            <a:endParaRPr lang="es-CL" sz="5400" b="1" dirty="0">
              <a:ln>
                <a:solidFill>
                  <a:sysClr val="windowText" lastClr="000000"/>
                </a:solidFill>
              </a:ln>
            </a:endParaRPr>
          </a:p>
        </p:txBody>
      </p:sp>
      <p:sp>
        <p:nvSpPr>
          <p:cNvPr id="4" name="3 CuadroTexto"/>
          <p:cNvSpPr txBox="1"/>
          <p:nvPr/>
        </p:nvSpPr>
        <p:spPr>
          <a:xfrm>
            <a:off x="539552" y="4339430"/>
            <a:ext cx="8136904" cy="1077218"/>
          </a:xfrm>
          <a:prstGeom prst="rect">
            <a:avLst/>
          </a:prstGeom>
          <a:noFill/>
        </p:spPr>
        <p:txBody>
          <a:bodyPr wrap="square" rtlCol="0">
            <a:spAutoFit/>
          </a:bodyPr>
          <a:lstStyle/>
          <a:p>
            <a:r>
              <a:rPr lang="es-CL" sz="3200" b="1" dirty="0" smtClean="0"/>
              <a:t>IGLESIA JESUS NUESTRO REFUGIO</a:t>
            </a:r>
          </a:p>
          <a:p>
            <a:r>
              <a:rPr lang="es-CL" sz="3200" b="1" dirty="0"/>
              <a:t> </a:t>
            </a:r>
            <a:r>
              <a:rPr lang="es-CL" sz="3200" b="1" dirty="0" smtClean="0"/>
              <a:t>         Ministerio de Restauración</a:t>
            </a:r>
            <a:endParaRPr lang="es-CL" sz="3200" b="1" dirty="0"/>
          </a:p>
        </p:txBody>
      </p:sp>
      <p:pic>
        <p:nvPicPr>
          <p:cNvPr id="5" name="Aleluya_Instrumental_Grupo_Rojo_Musica_Cristiana.mp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066856" y="5517232"/>
            <a:ext cx="609600" cy="609600"/>
          </a:xfrm>
          <a:prstGeom prst="rect">
            <a:avLst/>
          </a:prstGeom>
        </p:spPr>
      </p:pic>
    </p:spTree>
    <p:extLst>
      <p:ext uri="{BB962C8B-B14F-4D97-AF65-F5344CB8AC3E}">
        <p14:creationId xmlns:p14="http://schemas.microsoft.com/office/powerpoint/2010/main" val="195633841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19416" fill="hold"/>
                                        <p:tgtEl>
                                          <p:spTgt spid="5"/>
                                        </p:tgtEl>
                                      </p:cBhvr>
                                    </p:cmd>
                                  </p:childTnLst>
                                </p:cTn>
                              </p:par>
                            </p:childTnLst>
                          </p:cTn>
                        </p:par>
                      </p:childTnLst>
                    </p:cTn>
                  </p:par>
                </p:childTnLst>
              </p:cTn>
              <p:nextCondLst>
                <p:cond evt="onClick" delay="0">
                  <p:tgtEl>
                    <p:spTgt spid="5"/>
                  </p:tgtEl>
                </p:cond>
              </p:nextCondLst>
            </p:seq>
            <p:audio>
              <p:cMediaNode vol="100000">
                <p:cTn id="7" fill="hold" display="0">
                  <p:stCondLst>
                    <p:cond delay="indefinite"/>
                  </p:stCondLst>
                  <p:endCondLst>
                    <p:cond evt="onStopAudio" delay="0">
                      <p:tgtEl>
                        <p:sldTgt/>
                      </p:tgtEl>
                    </p:cond>
                  </p:endCondLst>
                </p:cTn>
                <p:tgtEl>
                  <p:spTgt spid="5"/>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rPr>
              <a:t>Lo que no se debe hacer</a:t>
            </a:r>
            <a:endParaRPr lang="es-CL" dirty="0">
              <a:ln>
                <a:solidFill>
                  <a:sysClr val="windowText" lastClr="000000"/>
                </a:solidFill>
              </a:ln>
            </a:endParaRPr>
          </a:p>
        </p:txBody>
      </p:sp>
      <p:sp>
        <p:nvSpPr>
          <p:cNvPr id="3" name="2 Marcador de contenido"/>
          <p:cNvSpPr>
            <a:spLocks noGrp="1"/>
          </p:cNvSpPr>
          <p:nvPr>
            <p:ph sz="quarter" idx="1"/>
          </p:nvPr>
        </p:nvSpPr>
        <p:spPr/>
        <p:txBody>
          <a:bodyPr>
            <a:normAutofit/>
          </a:bodyPr>
          <a:lstStyle/>
          <a:p>
            <a:r>
              <a:rPr lang="es-CL" sz="2800" dirty="0">
                <a:latin typeface="Calibri" panose="020F0502020204030204" pitchFamily="34" charset="0"/>
              </a:rPr>
              <a:t>Muchas oraciones son solo quejas o reportes de situaciones que Dios ya conoce como por ejemplo esta: “Mi hijo es un drogadicto y ya no lo aguanto y no quiere ir a la iglesia”, “Señor hay tanta maldad en este mundo, el crimen es más ahora que en mis tiempos”, “Dios gano muy poco y no me alcanza, la leche ya subió y no tengo dinero”. Esto no es una oración efectiva, aunque en la oración nos desahogamos, no podemos quedarnos ahí, una oración de intercesión sería algo como esto:</a:t>
            </a:r>
          </a:p>
        </p:txBody>
      </p:sp>
    </p:spTree>
    <p:extLst>
      <p:ext uri="{BB962C8B-B14F-4D97-AF65-F5344CB8AC3E}">
        <p14:creationId xmlns:p14="http://schemas.microsoft.com/office/powerpoint/2010/main" val="32542562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rPr>
              <a:t>Lo que si se debe decir</a:t>
            </a:r>
            <a:endParaRPr lang="es-CL" dirty="0">
              <a:ln>
                <a:solidFill>
                  <a:sysClr val="windowText" lastClr="000000"/>
                </a:solidFill>
              </a:ln>
            </a:endParaRPr>
          </a:p>
        </p:txBody>
      </p:sp>
      <p:sp>
        <p:nvSpPr>
          <p:cNvPr id="3" name="2 Marcador de contenido"/>
          <p:cNvSpPr>
            <a:spLocks noGrp="1"/>
          </p:cNvSpPr>
          <p:nvPr>
            <p:ph sz="quarter" idx="1"/>
          </p:nvPr>
        </p:nvSpPr>
        <p:spPr>
          <a:xfrm>
            <a:off x="251520" y="1340768"/>
            <a:ext cx="8503920" cy="5256584"/>
          </a:xfrm>
        </p:spPr>
        <p:txBody>
          <a:bodyPr>
            <a:noAutofit/>
          </a:bodyPr>
          <a:lstStyle/>
          <a:p>
            <a:r>
              <a:rPr lang="es-CL" sz="2800" dirty="0">
                <a:latin typeface="Calibri" panose="020F0502020204030204" pitchFamily="34" charset="0"/>
              </a:rPr>
              <a:t>“Mi hijo es un drogadicto y no quiere ir ni a la iglesia, pero en este momento le ordeno a todo espíritu que lo esté influenciando y a ti señor Jesús que toques su corazón , y en el nombre de Jesús que su corazón pueda ver la luz de tu palabra ”, “Señor hay tanta maldad en este mundo, el crimen es más ahora que en mis tiempos, mas </a:t>
            </a:r>
            <a:r>
              <a:rPr lang="es-CL" sz="2800" dirty="0" smtClean="0">
                <a:latin typeface="Calibri" panose="020F0502020204030204" pitchFamily="34" charset="0"/>
              </a:rPr>
              <a:t>igual </a:t>
            </a:r>
            <a:r>
              <a:rPr lang="es-CL" sz="2800" dirty="0">
                <a:latin typeface="Calibri" panose="020F0502020204030204" pitchFamily="34" charset="0"/>
              </a:rPr>
              <a:t>te pido por la paz en las calles y que tu nombre también se oiga más ahora que antes!!”, “Dios gano muy poco y no me alcanza, pero te ruego que multipliques mi dinero conforme a tu promesa y te doy gracias porque  tú tienes cuidado de mí”</a:t>
            </a:r>
            <a:br>
              <a:rPr lang="es-CL" sz="2800" dirty="0">
                <a:latin typeface="Calibri" panose="020F0502020204030204" pitchFamily="34" charset="0"/>
              </a:rPr>
            </a:br>
            <a:endParaRPr lang="es-CL" sz="2800" dirty="0">
              <a:latin typeface="Calibri" panose="020F0502020204030204" pitchFamily="34" charset="0"/>
            </a:endParaRPr>
          </a:p>
        </p:txBody>
      </p:sp>
    </p:spTree>
    <p:extLst>
      <p:ext uri="{BB962C8B-B14F-4D97-AF65-F5344CB8AC3E}">
        <p14:creationId xmlns:p14="http://schemas.microsoft.com/office/powerpoint/2010/main" val="21446562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rPr>
              <a:t>Recomendación</a:t>
            </a:r>
            <a:endParaRPr lang="es-CL" dirty="0">
              <a:ln>
                <a:solidFill>
                  <a:sysClr val="windowText" lastClr="000000"/>
                </a:solidFill>
              </a:ln>
            </a:endParaRPr>
          </a:p>
        </p:txBody>
      </p:sp>
      <p:sp>
        <p:nvSpPr>
          <p:cNvPr id="3" name="2 Marcador de contenido"/>
          <p:cNvSpPr>
            <a:spLocks noGrp="1"/>
          </p:cNvSpPr>
          <p:nvPr>
            <p:ph sz="quarter" idx="1"/>
          </p:nvPr>
        </p:nvSpPr>
        <p:spPr/>
        <p:txBody>
          <a:bodyPr>
            <a:normAutofit/>
          </a:bodyPr>
          <a:lstStyle/>
          <a:p>
            <a:r>
              <a:rPr lang="es-CL" sz="3200" dirty="0">
                <a:latin typeface="Calibri" panose="020F0502020204030204" pitchFamily="34" charset="0"/>
              </a:rPr>
              <a:t>Debemos pedir con autoridad, recordemos que Dios nos dio autoridad, nuestra actitud tiene que ser diferente, no podemos ser intercesores pasivos, tenemos que ser violentos al interceder, ya que no puede desatarse una guerra en silencio, nunca a ocurrido así, y creo que nunca pasara.</a:t>
            </a:r>
            <a:br>
              <a:rPr lang="es-CL" sz="3200" dirty="0">
                <a:latin typeface="Calibri" panose="020F0502020204030204" pitchFamily="34" charset="0"/>
              </a:rPr>
            </a:br>
            <a:r>
              <a:rPr lang="es-CL" sz="3200" dirty="0">
                <a:latin typeface="Calibri" panose="020F0502020204030204" pitchFamily="34" charset="0"/>
              </a:rPr>
              <a:t/>
            </a:r>
            <a:br>
              <a:rPr lang="es-CL" sz="3200" dirty="0">
                <a:latin typeface="Calibri" panose="020F0502020204030204" pitchFamily="34" charset="0"/>
              </a:rPr>
            </a:br>
            <a:endParaRPr lang="es-CL" sz="3200" dirty="0">
              <a:latin typeface="Calibri" panose="020F0502020204030204" pitchFamily="34" charset="0"/>
            </a:endParaRPr>
          </a:p>
        </p:txBody>
      </p:sp>
    </p:spTree>
    <p:extLst>
      <p:ext uri="{BB962C8B-B14F-4D97-AF65-F5344CB8AC3E}">
        <p14:creationId xmlns:p14="http://schemas.microsoft.com/office/powerpoint/2010/main" val="38418680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rPr>
              <a:t>Recomendación</a:t>
            </a:r>
            <a:endParaRPr lang="es-CL" dirty="0">
              <a:ln>
                <a:solidFill>
                  <a:sysClr val="windowText" lastClr="000000"/>
                </a:solidFill>
              </a:ln>
            </a:endParaRPr>
          </a:p>
        </p:txBody>
      </p:sp>
      <p:sp>
        <p:nvSpPr>
          <p:cNvPr id="3" name="2 Marcador de contenido"/>
          <p:cNvSpPr>
            <a:spLocks noGrp="1"/>
          </p:cNvSpPr>
          <p:nvPr>
            <p:ph sz="quarter" idx="1"/>
          </p:nvPr>
        </p:nvSpPr>
        <p:spPr/>
        <p:txBody>
          <a:bodyPr>
            <a:normAutofit/>
          </a:bodyPr>
          <a:lstStyle/>
          <a:p>
            <a:r>
              <a:rPr lang="es-CL" sz="3200" dirty="0">
                <a:latin typeface="Calibri" panose="020F0502020204030204" pitchFamily="34" charset="0"/>
              </a:rPr>
              <a:t>Muchos cristianos hemos dejado pasar esta bendición de estar delante de Dios e interceder por otros, nuestra oración tiene que salir de las cuatro paredes de mi casa, no podemos estar pidiendo solamente por nosotros y dejar que el mundo entero se </a:t>
            </a:r>
            <a:r>
              <a:rPr lang="es-CL" sz="3200" dirty="0" smtClean="0">
                <a:latin typeface="Calibri" panose="020F0502020204030204" pitchFamily="34" charset="0"/>
              </a:rPr>
              <a:t>pierda.</a:t>
            </a:r>
            <a:endParaRPr lang="es-CL" sz="3200" dirty="0">
              <a:latin typeface="Calibri" panose="020F0502020204030204" pitchFamily="34" charset="0"/>
            </a:endParaRPr>
          </a:p>
          <a:p>
            <a:r>
              <a:rPr lang="es-CL" sz="3200" dirty="0" smtClean="0">
                <a:latin typeface="Calibri" panose="020F0502020204030204" pitchFamily="34" charset="0"/>
              </a:rPr>
              <a:t>Dios </a:t>
            </a:r>
            <a:r>
              <a:rPr lang="es-CL" sz="3200" dirty="0">
                <a:latin typeface="Calibri" panose="020F0502020204030204" pitchFamily="34" charset="0"/>
              </a:rPr>
              <a:t>promete bendecir a la nación donde su nombre es invocado. 2 </a:t>
            </a:r>
            <a:r>
              <a:rPr lang="es-CL" sz="3200">
                <a:latin typeface="Calibri" panose="020F0502020204030204" pitchFamily="34" charset="0"/>
              </a:rPr>
              <a:t>Crónicas </a:t>
            </a:r>
            <a:r>
              <a:rPr lang="es-CL" sz="3200" smtClean="0">
                <a:latin typeface="Calibri" panose="020F0502020204030204" pitchFamily="34" charset="0"/>
              </a:rPr>
              <a:t>6:17-23</a:t>
            </a:r>
            <a:endParaRPr lang="es-CL" sz="3200" dirty="0">
              <a:latin typeface="Calibri" panose="020F0502020204030204" pitchFamily="34" charset="0"/>
            </a:endParaRPr>
          </a:p>
        </p:txBody>
      </p:sp>
    </p:spTree>
    <p:extLst>
      <p:ext uri="{BB962C8B-B14F-4D97-AF65-F5344CB8AC3E}">
        <p14:creationId xmlns:p14="http://schemas.microsoft.com/office/powerpoint/2010/main" val="18491702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rPr>
              <a:t>Recomendación</a:t>
            </a:r>
            <a:endParaRPr lang="es-CL" dirty="0">
              <a:ln>
                <a:solidFill>
                  <a:sysClr val="windowText" lastClr="000000"/>
                </a:solidFill>
              </a:ln>
            </a:endParaRPr>
          </a:p>
        </p:txBody>
      </p:sp>
      <p:sp>
        <p:nvSpPr>
          <p:cNvPr id="3" name="2 Marcador de contenido"/>
          <p:cNvSpPr>
            <a:spLocks noGrp="1"/>
          </p:cNvSpPr>
          <p:nvPr>
            <p:ph sz="quarter" idx="1"/>
          </p:nvPr>
        </p:nvSpPr>
        <p:spPr>
          <a:xfrm>
            <a:off x="301752" y="1196752"/>
            <a:ext cx="8503920" cy="4968552"/>
          </a:xfrm>
        </p:spPr>
        <p:txBody>
          <a:bodyPr>
            <a:noAutofit/>
          </a:bodyPr>
          <a:lstStyle/>
          <a:p>
            <a:r>
              <a:rPr lang="es-CL" sz="2800" dirty="0">
                <a:latin typeface="Calibri" panose="020F0502020204030204" pitchFamily="34" charset="0"/>
              </a:rPr>
              <a:t>La oración es una cobertura, es como un manto que nos protege, un cristiano sin oración es como tener un teléfono muy bonito pero </a:t>
            </a:r>
            <a:r>
              <a:rPr lang="es-CL" sz="2800" dirty="0" smtClean="0">
                <a:latin typeface="Calibri" panose="020F0502020204030204" pitchFamily="34" charset="0"/>
              </a:rPr>
              <a:t>desconectado.</a:t>
            </a:r>
          </a:p>
          <a:p>
            <a:r>
              <a:rPr lang="es-CL" sz="2800" dirty="0" smtClean="0">
                <a:latin typeface="Calibri" panose="020F0502020204030204" pitchFamily="34" charset="0"/>
              </a:rPr>
              <a:t>Isaías </a:t>
            </a:r>
            <a:r>
              <a:rPr lang="es-CL" sz="2800" dirty="0">
                <a:latin typeface="Calibri" panose="020F0502020204030204" pitchFamily="34" charset="0"/>
              </a:rPr>
              <a:t>52:1-2 Es tiempo de despertar, de vestirnos de poder, de vestirnos de ropas hermosas y de sacudirnos el polvo y soltar nuestras ataduras</a:t>
            </a:r>
            <a:r>
              <a:rPr lang="es-CL" sz="2800" dirty="0" smtClean="0">
                <a:latin typeface="Calibri" panose="020F0502020204030204" pitchFamily="34" charset="0"/>
              </a:rPr>
              <a:t>.</a:t>
            </a:r>
          </a:p>
          <a:p>
            <a:r>
              <a:rPr lang="es-CL" sz="2800" dirty="0" smtClean="0">
                <a:latin typeface="Calibri" panose="020F0502020204030204" pitchFamily="34" charset="0"/>
              </a:rPr>
              <a:t>El </a:t>
            </a:r>
            <a:r>
              <a:rPr lang="es-CL" sz="2800" dirty="0">
                <a:latin typeface="Calibri" panose="020F0502020204030204" pitchFamily="34" charset="0"/>
              </a:rPr>
              <a:t>dejar de orar es un pecado que muchos cristianos cometemos 1 Samuel </a:t>
            </a:r>
            <a:r>
              <a:rPr lang="es-CL" sz="2800" dirty="0" smtClean="0">
                <a:latin typeface="Calibri" panose="020F0502020204030204" pitchFamily="34" charset="0"/>
              </a:rPr>
              <a:t>12:23</a:t>
            </a:r>
            <a:r>
              <a:rPr lang="es-CL" sz="2800" dirty="0">
                <a:latin typeface="Calibri" panose="020F0502020204030204" pitchFamily="34" charset="0"/>
              </a:rPr>
              <a:t> </a:t>
            </a:r>
            <a:endParaRPr lang="es-CL" sz="2800" dirty="0" smtClean="0">
              <a:latin typeface="Calibri" panose="020F0502020204030204" pitchFamily="34" charset="0"/>
            </a:endParaRPr>
          </a:p>
          <a:p>
            <a:r>
              <a:rPr lang="es-CL" sz="2800" dirty="0" smtClean="0">
                <a:latin typeface="Calibri" panose="020F0502020204030204" pitchFamily="34" charset="0"/>
              </a:rPr>
              <a:t>Para </a:t>
            </a:r>
            <a:r>
              <a:rPr lang="es-CL" sz="2800" dirty="0">
                <a:latin typeface="Calibri" panose="020F0502020204030204" pitchFamily="34" charset="0"/>
              </a:rPr>
              <a:t>tener una intercesión eficaz debemos de estar libres de todo pecado que nos impida tocar el trono de la gracia</a:t>
            </a:r>
            <a:r>
              <a:rPr lang="es-CL" sz="2800" dirty="0" smtClean="0">
                <a:latin typeface="Calibri" panose="020F0502020204030204" pitchFamily="34" charset="0"/>
              </a:rPr>
              <a:t>. Mat</a:t>
            </a:r>
            <a:r>
              <a:rPr lang="es-CL" sz="2800" dirty="0">
                <a:latin typeface="Calibri" panose="020F0502020204030204" pitchFamily="34" charset="0"/>
              </a:rPr>
              <a:t>. 5:23-24, Job 35:12, Jer. 11:11</a:t>
            </a:r>
            <a:br>
              <a:rPr lang="es-CL" sz="2800" dirty="0">
                <a:latin typeface="Calibri" panose="020F0502020204030204" pitchFamily="34" charset="0"/>
              </a:rPr>
            </a:br>
            <a:r>
              <a:rPr lang="es-CL" sz="2800" b="1" dirty="0"/>
              <a:t/>
            </a:r>
            <a:br>
              <a:rPr lang="es-CL" sz="2800" b="1" dirty="0"/>
            </a:br>
            <a:endParaRPr lang="es-CL" sz="2800" dirty="0"/>
          </a:p>
        </p:txBody>
      </p:sp>
    </p:spTree>
    <p:extLst>
      <p:ext uri="{BB962C8B-B14F-4D97-AF65-F5344CB8AC3E}">
        <p14:creationId xmlns:p14="http://schemas.microsoft.com/office/powerpoint/2010/main" val="27625260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rPr>
              <a:t>Pereza espiritual</a:t>
            </a:r>
            <a:endParaRPr lang="es-CL" dirty="0">
              <a:ln>
                <a:solidFill>
                  <a:sysClr val="windowText" lastClr="000000"/>
                </a:solidFill>
              </a:ln>
            </a:endParaRPr>
          </a:p>
        </p:txBody>
      </p:sp>
      <p:sp>
        <p:nvSpPr>
          <p:cNvPr id="3" name="2 Marcador de contenido"/>
          <p:cNvSpPr>
            <a:spLocks noGrp="1"/>
          </p:cNvSpPr>
          <p:nvPr>
            <p:ph sz="quarter" idx="1"/>
          </p:nvPr>
        </p:nvSpPr>
        <p:spPr/>
        <p:txBody>
          <a:bodyPr>
            <a:normAutofit fontScale="92500" lnSpcReduction="20000"/>
          </a:bodyPr>
          <a:lstStyle/>
          <a:p>
            <a:r>
              <a:rPr lang="es-CL" sz="3000" dirty="0">
                <a:latin typeface="Calibri" panose="020F0502020204030204" pitchFamily="34" charset="0"/>
              </a:rPr>
              <a:t>La pereza es otro obstáculo que tenemos los cristianos, Isaías 64:7, muchos nos hemos acostumbrado a llevar una vida cómoda y esto nos ha llevado a la pereza espiritual, no nos levantamos a temprana orar a clamar a Dios, no tenemos la disciplina de la oración muchos cristianos hoy en día</a:t>
            </a:r>
            <a:r>
              <a:rPr lang="es-CL" sz="3000" dirty="0" smtClean="0">
                <a:latin typeface="Calibri" panose="020F0502020204030204" pitchFamily="34" charset="0"/>
              </a:rPr>
              <a:t>.</a:t>
            </a:r>
          </a:p>
          <a:p>
            <a:r>
              <a:rPr lang="es-CL" sz="3000" dirty="0" smtClean="0">
                <a:latin typeface="Calibri" panose="020F0502020204030204" pitchFamily="34" charset="0"/>
              </a:rPr>
              <a:t>¿</a:t>
            </a:r>
            <a:r>
              <a:rPr lang="es-CL" sz="3000" dirty="0">
                <a:latin typeface="Calibri" panose="020F0502020204030204" pitchFamily="34" charset="0"/>
              </a:rPr>
              <a:t>Qué nos ayuda a tener una mejor intercesión?  El ayuno es el mejor compañero de la oración, cuando combinamos ayuno y oración suceden cosas que no pasarían si no estamos en la intimidad del ayuno y la intercesión.</a:t>
            </a:r>
            <a:br>
              <a:rPr lang="es-CL" sz="3000" dirty="0">
                <a:latin typeface="Calibri" panose="020F0502020204030204" pitchFamily="34" charset="0"/>
              </a:rPr>
            </a:br>
            <a:r>
              <a:rPr lang="es-CL" b="1" dirty="0"/>
              <a:t/>
            </a:r>
            <a:br>
              <a:rPr lang="es-CL" b="1" dirty="0"/>
            </a:br>
            <a:endParaRPr lang="es-CL" dirty="0"/>
          </a:p>
        </p:txBody>
      </p:sp>
    </p:spTree>
    <p:extLst>
      <p:ext uri="{BB962C8B-B14F-4D97-AF65-F5344CB8AC3E}">
        <p14:creationId xmlns:p14="http://schemas.microsoft.com/office/powerpoint/2010/main" val="1693921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rPr>
              <a:t>El Poder de la Oración</a:t>
            </a:r>
            <a:endParaRPr lang="es-CL" dirty="0">
              <a:ln>
                <a:solidFill>
                  <a:sysClr val="windowText" lastClr="000000"/>
                </a:solidFill>
              </a:ln>
            </a:endParaRPr>
          </a:p>
        </p:txBody>
      </p:sp>
      <p:sp>
        <p:nvSpPr>
          <p:cNvPr id="3" name="2 Marcador de contenido"/>
          <p:cNvSpPr>
            <a:spLocks noGrp="1"/>
          </p:cNvSpPr>
          <p:nvPr>
            <p:ph sz="quarter" idx="1"/>
          </p:nvPr>
        </p:nvSpPr>
        <p:spPr/>
        <p:txBody>
          <a:bodyPr>
            <a:noAutofit/>
          </a:bodyPr>
          <a:lstStyle/>
          <a:p>
            <a:r>
              <a:rPr lang="es-CL" sz="3600" dirty="0">
                <a:latin typeface="Calibri" panose="020F0502020204030204" pitchFamily="34" charset="0"/>
              </a:rPr>
              <a:t>Muchos hombres cambiaron el rumbo de la historia por estas dos armas poderosas  </a:t>
            </a:r>
            <a:r>
              <a:rPr lang="es-CL" sz="3600" dirty="0" smtClean="0">
                <a:latin typeface="Calibri" panose="020F0502020204030204" pitchFamily="34" charset="0"/>
              </a:rPr>
              <a:t>.</a:t>
            </a:r>
          </a:p>
          <a:p>
            <a:r>
              <a:rPr lang="es-CL" sz="3600" dirty="0" smtClean="0">
                <a:latin typeface="Calibri" panose="020F0502020204030204" pitchFamily="34" charset="0"/>
              </a:rPr>
              <a:t>Muchos </a:t>
            </a:r>
            <a:r>
              <a:rPr lang="es-CL" sz="3600" dirty="0">
                <a:latin typeface="Calibri" panose="020F0502020204030204" pitchFamily="34" charset="0"/>
              </a:rPr>
              <a:t>historiadores ingleses dan crédito a Juan Wesley por haber salvado a Inglaterra de una revolución sangrienta, cuando lleno el país de grupitos </a:t>
            </a:r>
            <a:r>
              <a:rPr lang="es-CL" sz="3600" dirty="0" smtClean="0">
                <a:latin typeface="Calibri" panose="020F0502020204030204" pitchFamily="34" charset="0"/>
              </a:rPr>
              <a:t>de oración. La </a:t>
            </a:r>
            <a:r>
              <a:rPr lang="es-CL" sz="3600" dirty="0">
                <a:latin typeface="Calibri" panose="020F0502020204030204" pitchFamily="34" charset="0"/>
              </a:rPr>
              <a:t>oración sin fe es un golpe al </a:t>
            </a:r>
            <a:r>
              <a:rPr lang="es-CL" sz="3600" dirty="0" smtClean="0">
                <a:latin typeface="Calibri" panose="020F0502020204030204" pitchFamily="34" charset="0"/>
              </a:rPr>
              <a:t> aire</a:t>
            </a:r>
            <a:r>
              <a:rPr lang="es-CL" sz="3600" dirty="0">
                <a:latin typeface="Calibri" panose="020F0502020204030204" pitchFamily="34" charset="0"/>
              </a:rPr>
              <a:t>. 1 Cor. 9:26</a:t>
            </a:r>
            <a:br>
              <a:rPr lang="es-CL" sz="3600" dirty="0">
                <a:latin typeface="Calibri" panose="020F0502020204030204" pitchFamily="34" charset="0"/>
              </a:rPr>
            </a:br>
            <a:endParaRPr lang="es-CL" sz="3600" dirty="0">
              <a:latin typeface="Calibri" panose="020F0502020204030204" pitchFamily="34" charset="0"/>
            </a:endParaRPr>
          </a:p>
        </p:txBody>
      </p:sp>
    </p:spTree>
    <p:extLst>
      <p:ext uri="{BB962C8B-B14F-4D97-AF65-F5344CB8AC3E}">
        <p14:creationId xmlns:p14="http://schemas.microsoft.com/office/powerpoint/2010/main" val="6537006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rPr>
              <a:t>El Poder de la Oración</a:t>
            </a:r>
            <a:endParaRPr lang="es-CL" dirty="0">
              <a:ln>
                <a:solidFill>
                  <a:sysClr val="windowText" lastClr="000000"/>
                </a:solidFill>
              </a:ln>
            </a:endParaRPr>
          </a:p>
        </p:txBody>
      </p:sp>
      <p:sp>
        <p:nvSpPr>
          <p:cNvPr id="3" name="2 Marcador de contenido"/>
          <p:cNvSpPr>
            <a:spLocks noGrp="1"/>
          </p:cNvSpPr>
          <p:nvPr>
            <p:ph sz="quarter" idx="1"/>
          </p:nvPr>
        </p:nvSpPr>
        <p:spPr/>
        <p:txBody>
          <a:bodyPr>
            <a:normAutofit lnSpcReduction="10000"/>
          </a:bodyPr>
          <a:lstStyle/>
          <a:p>
            <a:r>
              <a:rPr lang="es-CL" sz="3200" dirty="0">
                <a:latin typeface="Calibri" panose="020F0502020204030204" pitchFamily="34" charset="0"/>
              </a:rPr>
              <a:t>Y cuando nuestra oración esta nutrida de la palabra de Dios será más eficaz, ya que cuando ignoramos la palabra de Dios estamos ajenos a su autoridad y promesas. </a:t>
            </a:r>
            <a:endParaRPr lang="es-CL" sz="3200" dirty="0" smtClean="0">
              <a:latin typeface="Calibri" panose="020F0502020204030204" pitchFamily="34" charset="0"/>
            </a:endParaRPr>
          </a:p>
          <a:p>
            <a:r>
              <a:rPr lang="es-CL" sz="3200" dirty="0" smtClean="0">
                <a:latin typeface="Calibri" panose="020F0502020204030204" pitchFamily="34" charset="0"/>
              </a:rPr>
              <a:t>Cuando </a:t>
            </a:r>
            <a:r>
              <a:rPr lang="es-CL" sz="3200" dirty="0">
                <a:latin typeface="Calibri" panose="020F0502020204030204" pitchFamily="34" charset="0"/>
              </a:rPr>
              <a:t>se que lo que estoy orando es la voluntad de Dios, tengo la confianza de que Dios me contestara. 1 </a:t>
            </a:r>
            <a:r>
              <a:rPr lang="es-CL" sz="3200" dirty="0" err="1">
                <a:latin typeface="Calibri" panose="020F0502020204030204" pitchFamily="34" charset="0"/>
              </a:rPr>
              <a:t>Jn</a:t>
            </a:r>
            <a:r>
              <a:rPr lang="es-CL" sz="3200" dirty="0">
                <a:latin typeface="Calibri" panose="020F0502020204030204" pitchFamily="34" charset="0"/>
              </a:rPr>
              <a:t>. 5:14-15, Heb. 4:16</a:t>
            </a:r>
            <a:br>
              <a:rPr lang="es-CL" sz="3200" dirty="0">
                <a:latin typeface="Calibri" panose="020F0502020204030204" pitchFamily="34" charset="0"/>
              </a:rPr>
            </a:br>
            <a:r>
              <a:rPr lang="es-CL" sz="3200" dirty="0">
                <a:latin typeface="Calibri" panose="020F0502020204030204" pitchFamily="34" charset="0"/>
              </a:rPr>
              <a:t/>
            </a:r>
            <a:br>
              <a:rPr lang="es-CL" sz="3200" dirty="0">
                <a:latin typeface="Calibri" panose="020F0502020204030204" pitchFamily="34" charset="0"/>
              </a:rPr>
            </a:br>
            <a:endParaRPr lang="es-CL" sz="3200" dirty="0">
              <a:latin typeface="Calibri" panose="020F0502020204030204" pitchFamily="34" charset="0"/>
            </a:endParaRPr>
          </a:p>
        </p:txBody>
      </p:sp>
    </p:spTree>
    <p:extLst>
      <p:ext uri="{BB962C8B-B14F-4D97-AF65-F5344CB8AC3E}">
        <p14:creationId xmlns:p14="http://schemas.microsoft.com/office/powerpoint/2010/main" val="10163655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rPr>
              <a:t>Textos</a:t>
            </a:r>
            <a:endParaRPr lang="es-CL" dirty="0">
              <a:ln>
                <a:solidFill>
                  <a:sysClr val="windowText" lastClr="000000"/>
                </a:solidFill>
              </a:ln>
            </a:endParaRPr>
          </a:p>
        </p:txBody>
      </p:sp>
      <p:sp>
        <p:nvSpPr>
          <p:cNvPr id="3" name="2 Marcador de contenido"/>
          <p:cNvSpPr>
            <a:spLocks noGrp="1"/>
          </p:cNvSpPr>
          <p:nvPr>
            <p:ph sz="quarter" idx="1"/>
          </p:nvPr>
        </p:nvSpPr>
        <p:spPr/>
        <p:txBody>
          <a:bodyPr/>
          <a:lstStyle/>
          <a:p>
            <a:r>
              <a:rPr lang="es-CL" b="1" dirty="0"/>
              <a:t>Tenemos que orar y humillarnos ante Dios. Joel </a:t>
            </a:r>
            <a:r>
              <a:rPr lang="es-CL" b="1" dirty="0" smtClean="0"/>
              <a:t>2:17</a:t>
            </a:r>
          </a:p>
          <a:p>
            <a:r>
              <a:rPr lang="es-CL" b="1" dirty="0" smtClean="0"/>
              <a:t>Dios </a:t>
            </a:r>
            <a:r>
              <a:rPr lang="es-CL" b="1" dirty="0"/>
              <a:t>es un Dios guerrero y por lo consiguiente nosotros también tenemos que </a:t>
            </a:r>
            <a:r>
              <a:rPr lang="es-CL" b="1" dirty="0" smtClean="0"/>
              <a:t>serlo Joel </a:t>
            </a:r>
            <a:r>
              <a:rPr lang="es-CL" b="1" dirty="0"/>
              <a:t>3:9-10</a:t>
            </a:r>
            <a:br>
              <a:rPr lang="es-CL" b="1" dirty="0"/>
            </a:br>
            <a:r>
              <a:rPr lang="es-CL" b="1" dirty="0"/>
              <a:t/>
            </a:r>
            <a:br>
              <a:rPr lang="es-CL" b="1" dirty="0"/>
            </a:br>
            <a:r>
              <a:rPr lang="es-CL" b="1" dirty="0"/>
              <a:t>1 Corintios 2:4-5 </a:t>
            </a:r>
            <a:endParaRPr lang="es-CL" dirty="0"/>
          </a:p>
          <a:p>
            <a:endParaRPr lang="es-CL" dirty="0"/>
          </a:p>
        </p:txBody>
      </p:sp>
    </p:spTree>
    <p:extLst>
      <p:ext uri="{BB962C8B-B14F-4D97-AF65-F5344CB8AC3E}">
        <p14:creationId xmlns:p14="http://schemas.microsoft.com/office/powerpoint/2010/main" val="11128270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rPr>
              <a:t>Orar con Poder</a:t>
            </a:r>
            <a:endParaRPr lang="es-CL" dirty="0">
              <a:ln>
                <a:solidFill>
                  <a:sysClr val="windowText" lastClr="000000"/>
                </a:solidFill>
              </a:ln>
            </a:endParaRPr>
          </a:p>
        </p:txBody>
      </p:sp>
      <p:sp>
        <p:nvSpPr>
          <p:cNvPr id="3" name="2 Marcador de contenido"/>
          <p:cNvSpPr>
            <a:spLocks noGrp="1"/>
          </p:cNvSpPr>
          <p:nvPr>
            <p:ph sz="quarter" idx="1"/>
          </p:nvPr>
        </p:nvSpPr>
        <p:spPr>
          <a:xfrm>
            <a:off x="301752" y="1340768"/>
            <a:ext cx="8503920" cy="5040560"/>
          </a:xfrm>
        </p:spPr>
        <p:txBody>
          <a:bodyPr>
            <a:normAutofit lnSpcReduction="10000"/>
          </a:bodyPr>
          <a:lstStyle/>
          <a:p>
            <a:r>
              <a:rPr lang="es-CL" dirty="0">
                <a:latin typeface="Calibri" panose="020F0502020204030204" pitchFamily="34" charset="0"/>
              </a:rPr>
              <a:t>Tenemos que tomar el reto de dejar de ser cristianos comunes y corrientes y empezar a ser cristianos de oración, de intercesión, tal vez nosotros no le temamos al diablo, pero a lo mejor el tampoco nos teme y ese es el problema, que hemos dejado de ser una amenaza para el reino del mal y nos hemos convertido en cristianos modernos, sin poder, sin unción, cristianos con muchas palabras pero con pocas demostraciones de poder, si queremos </a:t>
            </a:r>
            <a:r>
              <a:rPr lang="es-CL" dirty="0" smtClean="0">
                <a:latin typeface="Calibri" panose="020F0502020204030204" pitchFamily="34" charset="0"/>
              </a:rPr>
              <a:t>ser como </a:t>
            </a:r>
            <a:r>
              <a:rPr lang="es-CL" dirty="0">
                <a:latin typeface="Calibri" panose="020F0502020204030204" pitchFamily="34" charset="0"/>
              </a:rPr>
              <a:t>fue el hijo de Dios, si es nuestra meta ser como fue Jesús, entonces tengo que abrazar la oración así como el la abrazo Lucas 6:12, tenemos que tomar el reto hoy, no mañana.</a:t>
            </a:r>
            <a:br>
              <a:rPr lang="es-CL" dirty="0">
                <a:latin typeface="Calibri" panose="020F0502020204030204" pitchFamily="34" charset="0"/>
              </a:rPr>
            </a:br>
            <a:r>
              <a:rPr lang="es-CL" b="1" dirty="0" smtClean="0"/>
              <a:t>  </a:t>
            </a:r>
            <a:endParaRPr lang="es-CL" dirty="0"/>
          </a:p>
        </p:txBody>
      </p:sp>
    </p:spTree>
    <p:extLst>
      <p:ext uri="{BB962C8B-B14F-4D97-AF65-F5344CB8AC3E}">
        <p14:creationId xmlns:p14="http://schemas.microsoft.com/office/powerpoint/2010/main" val="28180505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rPr>
              <a:t>Que Significa</a:t>
            </a:r>
            <a:endParaRPr lang="es-CL" dirty="0">
              <a:ln>
                <a:solidFill>
                  <a:sysClr val="windowText" lastClr="000000"/>
                </a:solidFill>
              </a:ln>
            </a:endParaRPr>
          </a:p>
        </p:txBody>
      </p:sp>
      <p:sp>
        <p:nvSpPr>
          <p:cNvPr id="3" name="2 Marcador de contenido"/>
          <p:cNvSpPr>
            <a:spLocks noGrp="1"/>
          </p:cNvSpPr>
          <p:nvPr>
            <p:ph sz="quarter" idx="1"/>
          </p:nvPr>
        </p:nvSpPr>
        <p:spPr/>
        <p:txBody>
          <a:bodyPr>
            <a:noAutofit/>
          </a:bodyPr>
          <a:lstStyle/>
          <a:p>
            <a:r>
              <a:rPr lang="es-CL" sz="3200" dirty="0">
                <a:latin typeface="Calibri" panose="020F0502020204030204" pitchFamily="34" charset="0"/>
              </a:rPr>
              <a:t>Interceder significa literalmente “mediar o interponerse”. El intercesor es la persona que se interpone entre Dios y una persona, ya sea que necesite un favor de Dios o su juicio.</a:t>
            </a:r>
          </a:p>
          <a:p>
            <a:pPr marL="0" indent="0">
              <a:buNone/>
            </a:pPr>
            <a:r>
              <a:rPr lang="es-CL" sz="3200" dirty="0">
                <a:latin typeface="Calibri" panose="020F0502020204030204" pitchFamily="34" charset="0"/>
              </a:rPr>
              <a:t> </a:t>
            </a:r>
          </a:p>
          <a:p>
            <a:r>
              <a:rPr lang="es-CL" sz="3200" dirty="0">
                <a:latin typeface="Calibri" panose="020F0502020204030204" pitchFamily="34" charset="0"/>
              </a:rPr>
              <a:t>La iglesia tiene que tener un equilibrio, no todo es alabanza ni toda oración, tenemos que tener un equilibrio.</a:t>
            </a:r>
            <a:br>
              <a:rPr lang="es-CL" sz="3200" dirty="0">
                <a:latin typeface="Calibri" panose="020F0502020204030204" pitchFamily="34" charset="0"/>
              </a:rPr>
            </a:br>
            <a:endParaRPr lang="es-CL" sz="3200" dirty="0">
              <a:latin typeface="Calibri" panose="020F0502020204030204" pitchFamily="34" charset="0"/>
            </a:endParaRPr>
          </a:p>
        </p:txBody>
      </p:sp>
    </p:spTree>
    <p:extLst>
      <p:ext uri="{BB962C8B-B14F-4D97-AF65-F5344CB8AC3E}">
        <p14:creationId xmlns:p14="http://schemas.microsoft.com/office/powerpoint/2010/main" val="11732804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rPr>
              <a:t>El Fruto</a:t>
            </a:r>
            <a:endParaRPr lang="es-CL" dirty="0">
              <a:ln>
                <a:solidFill>
                  <a:sysClr val="windowText" lastClr="000000"/>
                </a:solidFill>
              </a:ln>
            </a:endParaRPr>
          </a:p>
        </p:txBody>
      </p:sp>
      <p:sp>
        <p:nvSpPr>
          <p:cNvPr id="3" name="2 Marcador de contenido"/>
          <p:cNvSpPr>
            <a:spLocks noGrp="1"/>
          </p:cNvSpPr>
          <p:nvPr>
            <p:ph sz="quarter" idx="1"/>
          </p:nvPr>
        </p:nvSpPr>
        <p:spPr/>
        <p:txBody>
          <a:bodyPr/>
          <a:lstStyle/>
          <a:p>
            <a:r>
              <a:rPr lang="es-CL" b="1" dirty="0"/>
              <a:t>Juan 12:24</a:t>
            </a:r>
            <a:br>
              <a:rPr lang="es-CL" b="1" dirty="0"/>
            </a:br>
            <a:r>
              <a:rPr lang="es-CL" b="1" dirty="0"/>
              <a:t>De cierto, de cierto os digo, que si el grano de trigo no cae en la tierra y muere, queda solo; pero si muere, lleva mucho fruto.</a:t>
            </a:r>
            <a:endParaRPr lang="es-CL" dirty="0"/>
          </a:p>
          <a:p>
            <a:endParaRPr lang="es-CL" dirty="0" smtClean="0"/>
          </a:p>
          <a:p>
            <a:endParaRPr lang="es-CL"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7784" y="3356992"/>
            <a:ext cx="3942953" cy="2376264"/>
          </a:xfrm>
          <a:prstGeom prst="rect">
            <a:avLst/>
          </a:prstGeom>
        </p:spPr>
      </p:pic>
    </p:spTree>
    <p:extLst>
      <p:ext uri="{BB962C8B-B14F-4D97-AF65-F5344CB8AC3E}">
        <p14:creationId xmlns:p14="http://schemas.microsoft.com/office/powerpoint/2010/main" val="19576894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rPr>
              <a:t>Características de Oración</a:t>
            </a:r>
            <a:endParaRPr lang="es-CL" dirty="0">
              <a:ln>
                <a:solidFill>
                  <a:sysClr val="windowText" lastClr="000000"/>
                </a:solidFill>
              </a:ln>
            </a:endParaRPr>
          </a:p>
        </p:txBody>
      </p:sp>
      <p:sp>
        <p:nvSpPr>
          <p:cNvPr id="3" name="2 Marcador de contenido"/>
          <p:cNvSpPr>
            <a:spLocks noGrp="1"/>
          </p:cNvSpPr>
          <p:nvPr>
            <p:ph sz="quarter" idx="1"/>
          </p:nvPr>
        </p:nvSpPr>
        <p:spPr>
          <a:xfrm>
            <a:off x="179512" y="1052736"/>
            <a:ext cx="8784976" cy="5616624"/>
          </a:xfrm>
        </p:spPr>
        <p:txBody>
          <a:bodyPr>
            <a:noAutofit/>
          </a:bodyPr>
          <a:lstStyle/>
          <a:p>
            <a:r>
              <a:rPr lang="es-CL" sz="2800" dirty="0">
                <a:ln>
                  <a:solidFill>
                    <a:sysClr val="windowText" lastClr="000000"/>
                  </a:solidFill>
                </a:ln>
                <a:latin typeface="Calibri" panose="020F0502020204030204" pitchFamily="34" charset="0"/>
              </a:rPr>
              <a:t>Intensidad</a:t>
            </a:r>
            <a:r>
              <a:rPr lang="es-CL" sz="2800" dirty="0">
                <a:latin typeface="Calibri" panose="020F0502020204030204" pitchFamily="34" charset="0"/>
              </a:rPr>
              <a:t/>
            </a:r>
            <a:br>
              <a:rPr lang="es-CL" sz="2800" dirty="0">
                <a:latin typeface="Calibri" panose="020F0502020204030204" pitchFamily="34" charset="0"/>
              </a:rPr>
            </a:br>
            <a:r>
              <a:rPr lang="es-CL" sz="2800" dirty="0">
                <a:latin typeface="Calibri" panose="020F0502020204030204" pitchFamily="34" charset="0"/>
              </a:rPr>
              <a:t>La intensidad de las reuniones de oración en muchas partes de Corea y en las vigilias en </a:t>
            </a:r>
            <a:r>
              <a:rPr lang="es-CL" sz="2800" dirty="0" smtClean="0">
                <a:latin typeface="Calibri" panose="020F0502020204030204" pitchFamily="34" charset="0"/>
              </a:rPr>
              <a:t>Brasil han traído resultados</a:t>
            </a:r>
            <a:r>
              <a:rPr lang="es-CL" sz="2800" dirty="0">
                <a:latin typeface="Calibri" panose="020F0502020204030204" pitchFamily="34" charset="0"/>
              </a:rPr>
              <a:t> </a:t>
            </a:r>
            <a:r>
              <a:rPr lang="es-CL" sz="2800" dirty="0" smtClean="0">
                <a:latin typeface="Calibri" panose="020F0502020204030204" pitchFamily="34" charset="0"/>
              </a:rPr>
              <a:t>asombrosos</a:t>
            </a:r>
            <a:r>
              <a:rPr lang="es-CL" sz="2800" dirty="0">
                <a:latin typeface="Calibri" panose="020F0502020204030204" pitchFamily="34" charset="0"/>
              </a:rPr>
              <a:t/>
            </a:r>
            <a:br>
              <a:rPr lang="es-CL" sz="2800" dirty="0">
                <a:latin typeface="Calibri" panose="020F0502020204030204" pitchFamily="34" charset="0"/>
              </a:rPr>
            </a:br>
            <a:r>
              <a:rPr lang="es-CL" sz="2800" dirty="0">
                <a:ln>
                  <a:solidFill>
                    <a:sysClr val="windowText" lastClr="000000"/>
                  </a:solidFill>
                </a:ln>
                <a:latin typeface="Calibri" panose="020F0502020204030204" pitchFamily="34" charset="0"/>
              </a:rPr>
              <a:t>Combatividad</a:t>
            </a:r>
            <a:br>
              <a:rPr lang="es-CL" sz="2800" dirty="0">
                <a:ln>
                  <a:solidFill>
                    <a:sysClr val="windowText" lastClr="000000"/>
                  </a:solidFill>
                </a:ln>
                <a:latin typeface="Calibri" panose="020F0502020204030204" pitchFamily="34" charset="0"/>
              </a:rPr>
            </a:br>
            <a:r>
              <a:rPr lang="es-CL" sz="2800" b="1" dirty="0">
                <a:latin typeface="Calibri" panose="020F0502020204030204" pitchFamily="34" charset="0"/>
              </a:rPr>
              <a:t>La combatividad durante las reuniones en que se confronta a las huestes satánicas. </a:t>
            </a:r>
            <a:r>
              <a:rPr lang="es-CL" sz="2800" dirty="0" smtClean="0">
                <a:latin typeface="Calibri" panose="020F0502020204030204" pitchFamily="34" charset="0"/>
              </a:rPr>
              <a:t>Hasta este </a:t>
            </a:r>
            <a:r>
              <a:rPr lang="es-CL" sz="2800" dirty="0">
                <a:latin typeface="Calibri" panose="020F0502020204030204" pitchFamily="34" charset="0"/>
              </a:rPr>
              <a:t>momento se </a:t>
            </a:r>
            <a:r>
              <a:rPr lang="es-CL" sz="2800" dirty="0" smtClean="0">
                <a:latin typeface="Calibri" panose="020F0502020204030204" pitchFamily="34" charset="0"/>
              </a:rPr>
              <a:t>ha </a:t>
            </a:r>
            <a:r>
              <a:rPr lang="es-CL" sz="2800" dirty="0">
                <a:latin typeface="Calibri" panose="020F0502020204030204" pitchFamily="34" charset="0"/>
              </a:rPr>
              <a:t>hecho poca obra </a:t>
            </a:r>
            <a:r>
              <a:rPr lang="es-CL" sz="2800" dirty="0" smtClean="0">
                <a:latin typeface="Calibri" panose="020F0502020204030204" pitchFamily="34" charset="0"/>
              </a:rPr>
              <a:t>intercesora aquí</a:t>
            </a:r>
            <a:r>
              <a:rPr lang="es-CL" sz="2800" dirty="0">
                <a:latin typeface="Calibri" panose="020F0502020204030204" pitchFamily="34" charset="0"/>
              </a:rPr>
              <a:t>, pero </a:t>
            </a:r>
            <a:r>
              <a:rPr lang="es-CL" sz="2800" dirty="0" smtClean="0">
                <a:latin typeface="Calibri" panose="020F0502020204030204" pitchFamily="34" charset="0"/>
              </a:rPr>
              <a:t>Lo Valledor Sur, Lo Valledor Norte, Cerrillos, Lo Espejo, José María Caro, Santa Adriana, Villa Sur, Dávila, Las Lilas, Villa Hamilton, La Victoria y otras cercanas serán para Cristo. Hay que seguir pidiendo a Dios por estos lugares.</a:t>
            </a:r>
            <a:r>
              <a:rPr lang="es-CL" sz="2800" dirty="0">
                <a:latin typeface="Calibri" panose="020F0502020204030204" pitchFamily="34" charset="0"/>
              </a:rPr>
              <a:t/>
            </a:r>
            <a:br>
              <a:rPr lang="es-CL" sz="2800" dirty="0">
                <a:latin typeface="Calibri" panose="020F0502020204030204" pitchFamily="34" charset="0"/>
              </a:rPr>
            </a:br>
            <a:endParaRPr lang="es-CL" sz="2800" dirty="0">
              <a:latin typeface="Calibri" panose="020F0502020204030204" pitchFamily="34" charset="0"/>
            </a:endParaRPr>
          </a:p>
        </p:txBody>
      </p:sp>
    </p:spTree>
    <p:extLst>
      <p:ext uri="{BB962C8B-B14F-4D97-AF65-F5344CB8AC3E}">
        <p14:creationId xmlns:p14="http://schemas.microsoft.com/office/powerpoint/2010/main" val="13243233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Características</a:t>
            </a:r>
            <a:endParaRPr lang="es-CL" dirty="0"/>
          </a:p>
        </p:txBody>
      </p:sp>
      <p:sp>
        <p:nvSpPr>
          <p:cNvPr id="3" name="2 Marcador de contenido"/>
          <p:cNvSpPr>
            <a:spLocks noGrp="1"/>
          </p:cNvSpPr>
          <p:nvPr>
            <p:ph sz="quarter" idx="1"/>
          </p:nvPr>
        </p:nvSpPr>
        <p:spPr>
          <a:xfrm>
            <a:off x="323528" y="1124744"/>
            <a:ext cx="8503920" cy="4572000"/>
          </a:xfrm>
        </p:spPr>
        <p:txBody>
          <a:bodyPr>
            <a:noAutofit/>
          </a:bodyPr>
          <a:lstStyle/>
          <a:p>
            <a:r>
              <a:rPr lang="es-CL" sz="2800" dirty="0">
                <a:ln>
                  <a:solidFill>
                    <a:sysClr val="windowText" lastClr="000000"/>
                  </a:solidFill>
                </a:ln>
                <a:latin typeface="Calibri" panose="020F0502020204030204" pitchFamily="34" charset="0"/>
              </a:rPr>
              <a:t>Variedad</a:t>
            </a:r>
            <a:r>
              <a:rPr lang="es-CL" sz="2800" dirty="0">
                <a:latin typeface="Calibri" panose="020F0502020204030204" pitchFamily="34" charset="0"/>
              </a:rPr>
              <a:t/>
            </a:r>
            <a:br>
              <a:rPr lang="es-CL" sz="2800" dirty="0">
                <a:latin typeface="Calibri" panose="020F0502020204030204" pitchFamily="34" charset="0"/>
              </a:rPr>
            </a:br>
            <a:r>
              <a:rPr lang="es-CL" sz="2800" dirty="0">
                <a:latin typeface="Calibri" panose="020F0502020204030204" pitchFamily="34" charset="0"/>
              </a:rPr>
              <a:t>La variedad de las reuniones. Hay conciertos y marchas de oración. En algunas reuniones la gente se postra, y otras levanta las manos. A veces se ora por turno, y en otras ocasiones todos oran al mismo tiempo. </a:t>
            </a:r>
            <a:br>
              <a:rPr lang="es-CL" sz="2800" dirty="0">
                <a:latin typeface="Calibri" panose="020F0502020204030204" pitchFamily="34" charset="0"/>
              </a:rPr>
            </a:br>
            <a:r>
              <a:rPr lang="es-CL" sz="2800" dirty="0">
                <a:latin typeface="Calibri" panose="020F0502020204030204" pitchFamily="34" charset="0"/>
              </a:rPr>
              <a:t/>
            </a:r>
            <a:br>
              <a:rPr lang="es-CL" sz="2800" dirty="0">
                <a:latin typeface="Calibri" panose="020F0502020204030204" pitchFamily="34" charset="0"/>
              </a:rPr>
            </a:br>
            <a:r>
              <a:rPr lang="es-CL" sz="2800" dirty="0">
                <a:ln>
                  <a:solidFill>
                    <a:sysClr val="windowText" lastClr="000000"/>
                  </a:solidFill>
                </a:ln>
                <a:latin typeface="Calibri" panose="020F0502020204030204" pitchFamily="34" charset="0"/>
              </a:rPr>
              <a:t>Extensión mundial</a:t>
            </a:r>
            <a:r>
              <a:rPr lang="es-CL" sz="2800" dirty="0">
                <a:latin typeface="Calibri" panose="020F0502020204030204" pitchFamily="34" charset="0"/>
              </a:rPr>
              <a:t/>
            </a:r>
            <a:br>
              <a:rPr lang="es-CL" sz="2800" dirty="0">
                <a:latin typeface="Calibri" panose="020F0502020204030204" pitchFamily="34" charset="0"/>
              </a:rPr>
            </a:br>
            <a:r>
              <a:rPr lang="es-CL" sz="2800" dirty="0">
                <a:latin typeface="Calibri" panose="020F0502020204030204" pitchFamily="34" charset="0"/>
              </a:rPr>
              <a:t>La extensión mundial de las redes de oración. Los “días para cambiar al mundo” involucran a millones en muchos países. Existe la “Fraternidad Lidia” para movilizar a las mujeres y la “Red de Ester” para hacer lo mismo entre niños. Podrían mencionarse muchas iniciativas mas. </a:t>
            </a:r>
            <a:br>
              <a:rPr lang="es-CL" sz="2800" dirty="0">
                <a:latin typeface="Calibri" panose="020F0502020204030204" pitchFamily="34" charset="0"/>
              </a:rPr>
            </a:br>
            <a:endParaRPr lang="es-CL" sz="2800" dirty="0">
              <a:latin typeface="Calibri" panose="020F0502020204030204" pitchFamily="34" charset="0"/>
            </a:endParaRPr>
          </a:p>
        </p:txBody>
      </p:sp>
    </p:spTree>
    <p:extLst>
      <p:ext uri="{BB962C8B-B14F-4D97-AF65-F5344CB8AC3E}">
        <p14:creationId xmlns:p14="http://schemas.microsoft.com/office/powerpoint/2010/main" val="40912178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sz="quarter" idx="1"/>
          </p:nvPr>
        </p:nvSpPr>
        <p:spPr/>
        <p:txBody>
          <a:bodyPr/>
          <a:lstStyle/>
          <a:p>
            <a:r>
              <a:rPr lang="es-CL" dirty="0"/>
              <a:t>Especificidad</a:t>
            </a:r>
            <a:br>
              <a:rPr lang="es-CL" dirty="0"/>
            </a:br>
            <a:r>
              <a:rPr lang="es-CL" dirty="0"/>
              <a:t>La especificidad de la oración. Se ha orado intensamente por ciertos países con resultados sorprendentes. En los últimos años, países como Nepal, Camboya, China, Rusia, Bulgaria, Albania y Etiopía se han abierto al evangelio. </a:t>
            </a:r>
            <a:br>
              <a:rPr lang="es-CL" dirty="0"/>
            </a:br>
            <a:r>
              <a:rPr lang="es-CL" dirty="0"/>
              <a:t/>
            </a:r>
            <a:br>
              <a:rPr lang="es-CL" dirty="0"/>
            </a:br>
            <a:endParaRPr lang="es-CL"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9912" y="4149080"/>
            <a:ext cx="1704975" cy="2232248"/>
          </a:xfrm>
          <a:prstGeom prst="rect">
            <a:avLst/>
          </a:prstGeom>
        </p:spPr>
      </p:pic>
    </p:spTree>
    <p:extLst>
      <p:ext uri="{BB962C8B-B14F-4D97-AF65-F5344CB8AC3E}">
        <p14:creationId xmlns:p14="http://schemas.microsoft.com/office/powerpoint/2010/main" val="8587385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rPr>
              <a:t>Base Bíblica</a:t>
            </a:r>
            <a:endParaRPr lang="es-CL" dirty="0">
              <a:ln>
                <a:solidFill>
                  <a:sysClr val="windowText" lastClr="000000"/>
                </a:solidFill>
              </a:ln>
            </a:endParaRPr>
          </a:p>
        </p:txBody>
      </p:sp>
      <p:sp>
        <p:nvSpPr>
          <p:cNvPr id="3" name="2 Marcador de contenido"/>
          <p:cNvSpPr>
            <a:spLocks noGrp="1"/>
          </p:cNvSpPr>
          <p:nvPr>
            <p:ph sz="quarter" idx="1"/>
          </p:nvPr>
        </p:nvSpPr>
        <p:spPr/>
        <p:txBody>
          <a:bodyPr>
            <a:noAutofit/>
          </a:bodyPr>
          <a:lstStyle/>
          <a:p>
            <a:r>
              <a:rPr lang="es-CL" sz="3200" dirty="0">
                <a:latin typeface="Calibri" panose="020F0502020204030204" pitchFamily="34" charset="0"/>
              </a:rPr>
              <a:t>La base bíblica de la intercesión</a:t>
            </a:r>
            <a:br>
              <a:rPr lang="es-CL" sz="3200" dirty="0">
                <a:latin typeface="Calibri" panose="020F0502020204030204" pitchFamily="34" charset="0"/>
              </a:rPr>
            </a:br>
            <a:r>
              <a:rPr lang="es-CL" sz="3200" dirty="0">
                <a:latin typeface="Calibri" panose="020F0502020204030204" pitchFamily="34" charset="0"/>
              </a:rPr>
              <a:t>Hay cantidad de textos en la Biblia que nos instan a la oración (1 Samuel 12:23, Salmos 2:8, Lucas 18:1 y Tesalonicenses 5:17) y muchas promesas acerca del resultado (Jeremías 33:3 y Efesios 3:20). Hans von </a:t>
            </a:r>
            <a:r>
              <a:rPr lang="es-CL" sz="3200" dirty="0" err="1">
                <a:latin typeface="Calibri" panose="020F0502020204030204" pitchFamily="34" charset="0"/>
              </a:rPr>
              <a:t>Staden</a:t>
            </a:r>
            <a:r>
              <a:rPr lang="es-CL" sz="3200" dirty="0">
                <a:latin typeface="Calibri" panose="020F0502020204030204" pitchFamily="34" charset="0"/>
              </a:rPr>
              <a:t> , el fundador de la Misión Dorothea en Sudáfrica y un gran hombre de oración, escribió que Dios se había comprometido tanto con la oración, que seria un milagro si no contestara. </a:t>
            </a:r>
            <a:br>
              <a:rPr lang="es-CL" sz="3200" dirty="0">
                <a:latin typeface="Calibri" panose="020F0502020204030204" pitchFamily="34" charset="0"/>
              </a:rPr>
            </a:br>
            <a:endParaRPr lang="es-CL" sz="3200" dirty="0">
              <a:latin typeface="Calibri" panose="020F0502020204030204" pitchFamily="34" charset="0"/>
            </a:endParaRPr>
          </a:p>
        </p:txBody>
      </p:sp>
    </p:spTree>
    <p:extLst>
      <p:ext uri="{BB962C8B-B14F-4D97-AF65-F5344CB8AC3E}">
        <p14:creationId xmlns:p14="http://schemas.microsoft.com/office/powerpoint/2010/main" val="31888897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rPr>
              <a:t>Somos su Hechura</a:t>
            </a:r>
            <a:endParaRPr lang="es-CL" dirty="0">
              <a:ln>
                <a:solidFill>
                  <a:sysClr val="windowText" lastClr="000000"/>
                </a:solidFill>
              </a:ln>
            </a:endParaRPr>
          </a:p>
        </p:txBody>
      </p:sp>
      <p:sp>
        <p:nvSpPr>
          <p:cNvPr id="3" name="2 Marcador de contenido"/>
          <p:cNvSpPr>
            <a:spLocks noGrp="1"/>
          </p:cNvSpPr>
          <p:nvPr>
            <p:ph sz="quarter" idx="1"/>
          </p:nvPr>
        </p:nvSpPr>
        <p:spPr/>
        <p:txBody>
          <a:bodyPr/>
          <a:lstStyle/>
          <a:p>
            <a:r>
              <a:rPr lang="es-CL" dirty="0"/>
              <a:t>Gracias a lo que hizo en la cruz, Cristo nos ha convertido en un reino de sacerdotes (Romanos 5:17, 1Pedro 2:9, Apocalipsis 1:6 y 5:10). Por gracia somos identificados con Dios mismo y estamos sentados con Cristo (Efesios 2:6 y Colosenses 3:1-4), compartiendo sobre todo su ministerio de intercesión. La oración es la única actividad humana que mueve el cielo (Apocalipsis 8:4-). </a:t>
            </a:r>
            <a:br>
              <a:rPr lang="es-CL" dirty="0"/>
            </a:br>
            <a:r>
              <a:rPr lang="es-CL" dirty="0"/>
              <a:t/>
            </a:r>
            <a:br>
              <a:rPr lang="es-CL" dirty="0"/>
            </a:br>
            <a:endParaRPr lang="es-CL" dirty="0"/>
          </a:p>
        </p:txBody>
      </p:sp>
    </p:spTree>
    <p:extLst>
      <p:ext uri="{BB962C8B-B14F-4D97-AF65-F5344CB8AC3E}">
        <p14:creationId xmlns:p14="http://schemas.microsoft.com/office/powerpoint/2010/main" val="31566500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rPr>
              <a:t>La Unión con Dios</a:t>
            </a:r>
            <a:endParaRPr lang="es-CL" dirty="0">
              <a:ln>
                <a:solidFill>
                  <a:sysClr val="windowText" lastClr="000000"/>
                </a:solidFill>
              </a:ln>
            </a:endParaRPr>
          </a:p>
        </p:txBody>
      </p:sp>
      <p:sp>
        <p:nvSpPr>
          <p:cNvPr id="3" name="2 Marcador de contenido"/>
          <p:cNvSpPr>
            <a:spLocks noGrp="1"/>
          </p:cNvSpPr>
          <p:nvPr>
            <p:ph sz="quarter" idx="1"/>
          </p:nvPr>
        </p:nvSpPr>
        <p:spPr/>
        <p:txBody>
          <a:bodyPr>
            <a:normAutofit fontScale="92500"/>
          </a:bodyPr>
          <a:lstStyle/>
          <a:p>
            <a:r>
              <a:rPr lang="es-CL" dirty="0"/>
              <a:t>“Esta unión perfecta y armoniosa entre la soberanía de Dios y la libertad humana constituye un misterio insondable, porque Dios trasciende todos los pensamientos</a:t>
            </a:r>
            <a:r>
              <a:rPr lang="es-CL" dirty="0" smtClean="0"/>
              <a:t>.</a:t>
            </a:r>
          </a:p>
          <a:p>
            <a:r>
              <a:rPr lang="es-CL" dirty="0" smtClean="0"/>
              <a:t> </a:t>
            </a:r>
            <a:r>
              <a:rPr lang="es-CL" dirty="0"/>
              <a:t>Gracias a la unión que tenemos con el Hijo, nuestras plegarias influencian hasta la vida intima de la Trinidad. </a:t>
            </a:r>
            <a:endParaRPr lang="es-CL" dirty="0" smtClean="0"/>
          </a:p>
          <a:p>
            <a:r>
              <a:rPr lang="es-CL" dirty="0" smtClean="0"/>
              <a:t>Por </a:t>
            </a:r>
            <a:r>
              <a:rPr lang="es-CL" dirty="0"/>
              <a:t>medio del Espíritu, Dios mete lo humano dentro de su vida divina de amor, dejándose la libertad de colocar cada oración en el sitio correcto dentro de su gobierno del mundo.” </a:t>
            </a:r>
            <a:br>
              <a:rPr lang="es-CL" dirty="0"/>
            </a:br>
            <a:endParaRPr lang="es-CL" dirty="0"/>
          </a:p>
        </p:txBody>
      </p:sp>
    </p:spTree>
    <p:extLst>
      <p:ext uri="{BB962C8B-B14F-4D97-AF65-F5344CB8AC3E}">
        <p14:creationId xmlns:p14="http://schemas.microsoft.com/office/powerpoint/2010/main" val="15116482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rPr>
              <a:t>Promesa</a:t>
            </a:r>
            <a:endParaRPr lang="es-CL" dirty="0">
              <a:ln>
                <a:solidFill>
                  <a:sysClr val="windowText" lastClr="000000"/>
                </a:solidFill>
              </a:ln>
            </a:endParaRPr>
          </a:p>
        </p:txBody>
      </p:sp>
      <p:sp>
        <p:nvSpPr>
          <p:cNvPr id="3" name="2 Marcador de contenido"/>
          <p:cNvSpPr>
            <a:spLocks noGrp="1"/>
          </p:cNvSpPr>
          <p:nvPr>
            <p:ph sz="quarter" idx="1"/>
          </p:nvPr>
        </p:nvSpPr>
        <p:spPr>
          <a:xfrm>
            <a:off x="755576" y="1527048"/>
            <a:ext cx="7632848" cy="4572000"/>
          </a:xfrm>
        </p:spPr>
        <p:txBody>
          <a:bodyPr>
            <a:normAutofit lnSpcReduction="10000"/>
          </a:bodyPr>
          <a:lstStyle/>
          <a:p>
            <a:r>
              <a:rPr lang="es-CL" dirty="0"/>
              <a:t>Volvamos a lo que el Señor les enseño a sus discípulos en Juan 14:12-14: </a:t>
            </a:r>
            <a:br>
              <a:rPr lang="es-CL" dirty="0"/>
            </a:br>
            <a:r>
              <a:rPr lang="es-CL" dirty="0"/>
              <a:t/>
            </a:r>
            <a:br>
              <a:rPr lang="es-CL" dirty="0"/>
            </a:br>
            <a:r>
              <a:rPr lang="es-CL" dirty="0"/>
              <a:t>“De cierto os digo: El que en mi cree, las obras que yo hago, el las hará también; y aun mayores también hará; porque yo voy al </a:t>
            </a:r>
            <a:r>
              <a:rPr lang="es-CL" dirty="0" smtClean="0"/>
              <a:t>Padre.</a:t>
            </a:r>
          </a:p>
          <a:p>
            <a:r>
              <a:rPr lang="es-CL" dirty="0" smtClean="0"/>
              <a:t>Y </a:t>
            </a:r>
            <a:r>
              <a:rPr lang="es-CL" dirty="0"/>
              <a:t>todo lo que pidiereis al Padre en nombre, lo haré, para que el Padre sea glorificado en el Hijo. Si algo pidiereis en mi nombre lo haré.” </a:t>
            </a:r>
            <a:br>
              <a:rPr lang="es-CL" dirty="0"/>
            </a:br>
            <a:r>
              <a:rPr lang="es-CL" dirty="0"/>
              <a:t/>
            </a:r>
            <a:br>
              <a:rPr lang="es-CL" dirty="0"/>
            </a:br>
            <a:endParaRPr lang="es-CL" dirty="0"/>
          </a:p>
        </p:txBody>
      </p:sp>
    </p:spTree>
    <p:extLst>
      <p:ext uri="{BB962C8B-B14F-4D97-AF65-F5344CB8AC3E}">
        <p14:creationId xmlns:p14="http://schemas.microsoft.com/office/powerpoint/2010/main" val="20608437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rPr>
              <a:t>Promesas</a:t>
            </a:r>
            <a:endParaRPr lang="es-CL" dirty="0">
              <a:ln>
                <a:solidFill>
                  <a:sysClr val="windowText" lastClr="000000"/>
                </a:solidFill>
              </a:ln>
            </a:endParaRPr>
          </a:p>
        </p:txBody>
      </p:sp>
      <p:sp>
        <p:nvSpPr>
          <p:cNvPr id="3" name="2 Marcador de contenido"/>
          <p:cNvSpPr>
            <a:spLocks noGrp="1"/>
          </p:cNvSpPr>
          <p:nvPr>
            <p:ph sz="quarter" idx="1"/>
          </p:nvPr>
        </p:nvSpPr>
        <p:spPr/>
        <p:txBody>
          <a:bodyPr/>
          <a:lstStyle/>
          <a:p>
            <a:r>
              <a:rPr lang="es-CL" dirty="0"/>
              <a:t>¿Cuales son esas obras mayores?. Algunos piensan en milagros, echar demonios o ganar multitudes, pero todo esto Jesús lo hizo</a:t>
            </a:r>
            <a:r>
              <a:rPr lang="es-CL" dirty="0" smtClean="0"/>
              <a:t>.</a:t>
            </a:r>
          </a:p>
          <a:p>
            <a:r>
              <a:rPr lang="es-CL" dirty="0" smtClean="0"/>
              <a:t> </a:t>
            </a:r>
            <a:r>
              <a:rPr lang="es-CL" dirty="0"/>
              <a:t>Creo, más bien, que las obras mayores son intercesiones en el nombre reinante y exaltado de Jesús y que, por eso, inmediatamente después de reto, el Señor dio su tremenda promesa de hacer lo que pedimos en su nombre. </a:t>
            </a:r>
            <a:br>
              <a:rPr lang="es-CL" dirty="0"/>
            </a:br>
            <a:endParaRPr lang="es-CL" dirty="0"/>
          </a:p>
        </p:txBody>
      </p:sp>
    </p:spTree>
    <p:extLst>
      <p:ext uri="{BB962C8B-B14F-4D97-AF65-F5344CB8AC3E}">
        <p14:creationId xmlns:p14="http://schemas.microsoft.com/office/powerpoint/2010/main" val="23494806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rPr>
              <a:t>Importante</a:t>
            </a:r>
            <a:endParaRPr lang="es-CL" dirty="0">
              <a:ln>
                <a:solidFill>
                  <a:sysClr val="windowText" lastClr="000000"/>
                </a:solidFill>
              </a:ln>
            </a:endParaRPr>
          </a:p>
        </p:txBody>
      </p:sp>
      <p:sp>
        <p:nvSpPr>
          <p:cNvPr id="3" name="2 Marcador de contenido"/>
          <p:cNvSpPr>
            <a:spLocks noGrp="1"/>
          </p:cNvSpPr>
          <p:nvPr>
            <p:ph sz="quarter" idx="1"/>
          </p:nvPr>
        </p:nvSpPr>
        <p:spPr/>
        <p:txBody>
          <a:bodyPr>
            <a:normAutofit fontScale="40000" lnSpcReduction="20000"/>
          </a:bodyPr>
          <a:lstStyle/>
          <a:p>
            <a:r>
              <a:rPr lang="es-CL" sz="5900" dirty="0">
                <a:latin typeface="Calibri" panose="020F0502020204030204" pitchFamily="34" charset="0"/>
              </a:rPr>
              <a:t>El venció por medio de la cruz y nosotros, al aplicar esa victoria, venceremos también</a:t>
            </a:r>
            <a:r>
              <a:rPr lang="es-CL" sz="5900" dirty="0" smtClean="0">
                <a:latin typeface="Calibri" panose="020F0502020204030204" pitchFamily="34" charset="0"/>
              </a:rPr>
              <a:t>.</a:t>
            </a:r>
          </a:p>
          <a:p>
            <a:r>
              <a:rPr lang="es-CL" sz="5900" dirty="0" smtClean="0">
                <a:latin typeface="Calibri" panose="020F0502020204030204" pitchFamily="34" charset="0"/>
              </a:rPr>
              <a:t> </a:t>
            </a:r>
            <a:r>
              <a:rPr lang="es-CL" sz="5900" dirty="0">
                <a:latin typeface="Calibri" panose="020F0502020204030204" pitchFamily="34" charset="0"/>
              </a:rPr>
              <a:t>Ojalá que pudiéramos regresar a la simple confianza de que, si pedimos, el Padre nos dará (Lucas 11:9-13). </a:t>
            </a:r>
            <a:endParaRPr lang="es-CL" sz="5900" dirty="0" smtClean="0">
              <a:latin typeface="Calibri" panose="020F0502020204030204" pitchFamily="34" charset="0"/>
            </a:endParaRPr>
          </a:p>
          <a:p>
            <a:r>
              <a:rPr lang="es-CL" sz="5900" dirty="0" smtClean="0">
                <a:latin typeface="Calibri" panose="020F0502020204030204" pitchFamily="34" charset="0"/>
              </a:rPr>
              <a:t>Las </a:t>
            </a:r>
            <a:r>
              <a:rPr lang="es-CL" sz="5900" dirty="0">
                <a:latin typeface="Calibri" panose="020F0502020204030204" pitchFamily="34" charset="0"/>
              </a:rPr>
              <a:t>caminatas de oración se enfatizan mucho ahora, pero hay que recordar que la mera presencia del intercesor no aumenta la eficacia de la oración, aunque el compañerismo en la actividad si puede ayudarnos. </a:t>
            </a:r>
            <a:endParaRPr lang="es-CL" sz="5900" dirty="0" smtClean="0">
              <a:latin typeface="Calibri" panose="020F0502020204030204" pitchFamily="34" charset="0"/>
            </a:endParaRPr>
          </a:p>
          <a:p>
            <a:r>
              <a:rPr lang="es-CL" sz="5900" dirty="0" smtClean="0">
                <a:latin typeface="Calibri" panose="020F0502020204030204" pitchFamily="34" charset="0"/>
              </a:rPr>
              <a:t>Nuestra </a:t>
            </a:r>
            <a:r>
              <a:rPr lang="es-CL" sz="5900" dirty="0">
                <a:latin typeface="Calibri" panose="020F0502020204030204" pitchFamily="34" charset="0"/>
              </a:rPr>
              <a:t>eficacia en la intercesión no depende de técnicas, sino de nuestra relación con Dios. </a:t>
            </a:r>
            <a:endParaRPr lang="es-CL" sz="5900" dirty="0" smtClean="0">
              <a:latin typeface="Calibri" panose="020F0502020204030204" pitchFamily="34" charset="0"/>
            </a:endParaRPr>
          </a:p>
          <a:p>
            <a:r>
              <a:rPr lang="es-CL" sz="5900" dirty="0" smtClean="0">
                <a:latin typeface="Calibri" panose="020F0502020204030204" pitchFamily="34" charset="0"/>
              </a:rPr>
              <a:t>Lastimosamente </a:t>
            </a:r>
            <a:r>
              <a:rPr lang="es-CL" sz="5900" dirty="0">
                <a:latin typeface="Calibri" panose="020F0502020204030204" pitchFamily="34" charset="0"/>
              </a:rPr>
              <a:t>no se enfatizan las bases de esta relación como antes. Mencionare algunos de los fundamentos que, a mi juicio, son de mayor importancia: </a:t>
            </a:r>
            <a:br>
              <a:rPr lang="es-CL" sz="5900" dirty="0">
                <a:latin typeface="Calibri" panose="020F0502020204030204" pitchFamily="34" charset="0"/>
              </a:rPr>
            </a:br>
            <a:r>
              <a:rPr lang="es-CL" dirty="0"/>
              <a:t/>
            </a:r>
            <a:br>
              <a:rPr lang="es-CL" dirty="0"/>
            </a:br>
            <a:endParaRPr lang="es-CL" dirty="0"/>
          </a:p>
        </p:txBody>
      </p:sp>
    </p:spTree>
    <p:extLst>
      <p:ext uri="{BB962C8B-B14F-4D97-AF65-F5344CB8AC3E}">
        <p14:creationId xmlns:p14="http://schemas.microsoft.com/office/powerpoint/2010/main" val="39249735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rPr>
              <a:t>Modelo de oración</a:t>
            </a:r>
            <a:endParaRPr lang="es-CL" dirty="0">
              <a:ln>
                <a:solidFill>
                  <a:sysClr val="windowText" lastClr="000000"/>
                </a:solidFill>
              </a:ln>
            </a:endParaRPr>
          </a:p>
        </p:txBody>
      </p:sp>
      <p:sp>
        <p:nvSpPr>
          <p:cNvPr id="3" name="2 Marcador de contenido"/>
          <p:cNvSpPr>
            <a:spLocks noGrp="1"/>
          </p:cNvSpPr>
          <p:nvPr>
            <p:ph sz="quarter" idx="1"/>
          </p:nvPr>
        </p:nvSpPr>
        <p:spPr/>
        <p:txBody>
          <a:bodyPr>
            <a:normAutofit lnSpcReduction="10000"/>
          </a:bodyPr>
          <a:lstStyle/>
          <a:p>
            <a:r>
              <a:rPr lang="es-CL" b="1" dirty="0"/>
              <a:t>Las oraciones de los intercesores son más o menos así: “Padre yo sé que esta persona merece lo que está pasando por su pecado y por su rebeldía hacia ti, pero te pido que la ayudes y que no la castigues, dale otra oportunidad de conocerte y de arrepentirse, yo me pongo delante de ti para que tengas misericordia en el nombre de Jesús”</a:t>
            </a:r>
            <a:br>
              <a:rPr lang="es-CL" b="1" dirty="0"/>
            </a:br>
            <a:r>
              <a:rPr lang="es-CL" b="1" dirty="0"/>
              <a:t/>
            </a:r>
            <a:br>
              <a:rPr lang="es-CL" b="1" dirty="0"/>
            </a:br>
            <a:r>
              <a:rPr lang="es-CL" b="1" dirty="0"/>
              <a:t>Dios busca intercesores, la Biblia nos muestra claramente que Dios está buscando intercesores para no derramar su juicio.</a:t>
            </a:r>
            <a:endParaRPr lang="es-CL" dirty="0"/>
          </a:p>
        </p:txBody>
      </p:sp>
    </p:spTree>
    <p:extLst>
      <p:ext uri="{BB962C8B-B14F-4D97-AF65-F5344CB8AC3E}">
        <p14:creationId xmlns:p14="http://schemas.microsoft.com/office/powerpoint/2010/main" val="5323643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rPr>
              <a:t>Identidad</a:t>
            </a:r>
            <a:endParaRPr lang="es-CL" dirty="0">
              <a:ln>
                <a:solidFill>
                  <a:sysClr val="windowText" lastClr="000000"/>
                </a:solidFill>
              </a:ln>
            </a:endParaRPr>
          </a:p>
        </p:txBody>
      </p:sp>
      <p:sp>
        <p:nvSpPr>
          <p:cNvPr id="3" name="2 Marcador de contenido"/>
          <p:cNvSpPr>
            <a:spLocks noGrp="1"/>
          </p:cNvSpPr>
          <p:nvPr>
            <p:ph sz="quarter" idx="1"/>
          </p:nvPr>
        </p:nvSpPr>
        <p:spPr>
          <a:xfrm>
            <a:off x="323528" y="1340768"/>
            <a:ext cx="8503920" cy="5040560"/>
          </a:xfrm>
        </p:spPr>
        <p:txBody>
          <a:bodyPr>
            <a:noAutofit/>
          </a:bodyPr>
          <a:lstStyle/>
          <a:p>
            <a:r>
              <a:rPr lang="es-CL" sz="2800" dirty="0">
                <a:ln>
                  <a:solidFill>
                    <a:sysClr val="windowText" lastClr="000000"/>
                  </a:solidFill>
                </a:ln>
                <a:latin typeface="Calibri" panose="020F0502020204030204" pitchFamily="34" charset="0"/>
              </a:rPr>
              <a:t>1. Saber nuestra posición en Cristo</a:t>
            </a:r>
            <a:r>
              <a:rPr lang="es-CL" sz="2800" dirty="0">
                <a:latin typeface="Calibri" panose="020F0502020204030204" pitchFamily="34" charset="0"/>
              </a:rPr>
              <a:t>.</a:t>
            </a:r>
            <a:br>
              <a:rPr lang="es-CL" sz="2800" dirty="0">
                <a:latin typeface="Calibri" panose="020F0502020204030204" pitchFamily="34" charset="0"/>
              </a:rPr>
            </a:br>
            <a:r>
              <a:rPr lang="es-CL" sz="2800" dirty="0">
                <a:latin typeface="Calibri" panose="020F0502020204030204" pitchFamily="34" charset="0"/>
              </a:rPr>
              <a:t>¡Cuan poco se predica ahora sobre la sangre preciosa de Cristo y lo que la carta a los Efesios dice acerca de nuestra posición en el! Nadie nos puede arrebatar de la mano del Padre o de Cristo (Juan 10:27-30), y mayor es el que esta en nosotros, que el que esta en el mundo(1Juan 4:4</a:t>
            </a:r>
            <a:r>
              <a:rPr lang="es-CL" sz="2800" dirty="0" smtClean="0">
                <a:latin typeface="Calibri" panose="020F0502020204030204" pitchFamily="34" charset="0"/>
              </a:rPr>
              <a:t>).</a:t>
            </a:r>
          </a:p>
          <a:p>
            <a:r>
              <a:rPr lang="es-CL" sz="2800" dirty="0" smtClean="0">
                <a:latin typeface="Calibri" panose="020F0502020204030204" pitchFamily="34" charset="0"/>
              </a:rPr>
              <a:t> </a:t>
            </a:r>
            <a:r>
              <a:rPr lang="es-CL" sz="2800" dirty="0">
                <a:latin typeface="Calibri" panose="020F0502020204030204" pitchFamily="34" charset="0"/>
              </a:rPr>
              <a:t>Si acatamos la condición de permanecer en Cristo, el diablo no podrá tocarnos (1Juan 5:18-19), aunque siempre nos puede lanzar sus sugerencias como dardos de fuego (Efesios 6:16). </a:t>
            </a:r>
            <a:br>
              <a:rPr lang="es-CL" sz="2800" dirty="0">
                <a:latin typeface="Calibri" panose="020F0502020204030204" pitchFamily="34" charset="0"/>
              </a:rPr>
            </a:br>
            <a:r>
              <a:rPr lang="es-CL" sz="2800" b="1" dirty="0"/>
              <a:t/>
            </a:r>
            <a:br>
              <a:rPr lang="es-CL" sz="2800" b="1" dirty="0"/>
            </a:br>
            <a:endParaRPr lang="es-CL" sz="2800" dirty="0"/>
          </a:p>
        </p:txBody>
      </p:sp>
    </p:spTree>
    <p:extLst>
      <p:ext uri="{BB962C8B-B14F-4D97-AF65-F5344CB8AC3E}">
        <p14:creationId xmlns:p14="http://schemas.microsoft.com/office/powerpoint/2010/main" val="20516347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rPr>
              <a:t>Testimonios</a:t>
            </a:r>
            <a:endParaRPr lang="es-CL" dirty="0">
              <a:ln>
                <a:solidFill>
                  <a:sysClr val="windowText" lastClr="000000"/>
                </a:solidFill>
              </a:ln>
            </a:endParaRPr>
          </a:p>
        </p:txBody>
      </p:sp>
      <p:sp>
        <p:nvSpPr>
          <p:cNvPr id="3" name="2 Marcador de contenido"/>
          <p:cNvSpPr>
            <a:spLocks noGrp="1"/>
          </p:cNvSpPr>
          <p:nvPr>
            <p:ph sz="quarter" idx="1"/>
          </p:nvPr>
        </p:nvSpPr>
        <p:spPr/>
        <p:txBody>
          <a:bodyPr>
            <a:normAutofit fontScale="85000" lnSpcReduction="10000"/>
          </a:bodyPr>
          <a:lstStyle/>
          <a:p>
            <a:r>
              <a:rPr lang="es-CL" b="1" dirty="0"/>
              <a:t>2</a:t>
            </a:r>
            <a:r>
              <a:rPr lang="es-CL" sz="3200" dirty="0">
                <a:latin typeface="Calibri" panose="020F0502020204030204" pitchFamily="34" charset="0"/>
              </a:rPr>
              <a:t>. </a:t>
            </a:r>
            <a:r>
              <a:rPr lang="es-CL" sz="3200" dirty="0">
                <a:ln>
                  <a:solidFill>
                    <a:sysClr val="windowText" lastClr="000000"/>
                  </a:solidFill>
                </a:ln>
                <a:latin typeface="Calibri" panose="020F0502020204030204" pitchFamily="34" charset="0"/>
              </a:rPr>
              <a:t>Nuestra liberación en Cristo</a:t>
            </a:r>
            <a:r>
              <a:rPr lang="es-CL" sz="3200" dirty="0">
                <a:latin typeface="Calibri" panose="020F0502020204030204" pitchFamily="34" charset="0"/>
              </a:rPr>
              <a:t>.</a:t>
            </a:r>
            <a:br>
              <a:rPr lang="es-CL" sz="3200" dirty="0">
                <a:latin typeface="Calibri" panose="020F0502020204030204" pitchFamily="34" charset="0"/>
              </a:rPr>
            </a:br>
            <a:r>
              <a:rPr lang="es-CL" sz="3200" dirty="0">
                <a:latin typeface="Calibri" panose="020F0502020204030204" pitchFamily="34" charset="0"/>
              </a:rPr>
              <a:t>En  la práctica de la brujería son cosas normales, me sorprende cuan pocos de los que realmente se </a:t>
            </a:r>
            <a:r>
              <a:rPr lang="es-CL" sz="3200" dirty="0" smtClean="0">
                <a:latin typeface="Calibri" panose="020F0502020204030204" pitchFamily="34" charset="0"/>
              </a:rPr>
              <a:t>convierten </a:t>
            </a:r>
            <a:r>
              <a:rPr lang="es-CL" sz="3200" dirty="0">
                <a:latin typeface="Calibri" panose="020F0502020204030204" pitchFamily="34" charset="0"/>
              </a:rPr>
              <a:t>al Señor </a:t>
            </a:r>
            <a:r>
              <a:rPr lang="es-CL" sz="3200" dirty="0" smtClean="0">
                <a:latin typeface="Calibri" panose="020F0502020204030204" pitchFamily="34" charset="0"/>
              </a:rPr>
              <a:t>necesitan </a:t>
            </a:r>
            <a:r>
              <a:rPr lang="es-CL" sz="3200" dirty="0">
                <a:latin typeface="Calibri" panose="020F0502020204030204" pitchFamily="34" charset="0"/>
              </a:rPr>
              <a:t>una liberación de demonios</a:t>
            </a:r>
            <a:r>
              <a:rPr lang="es-CL" sz="3200" dirty="0" smtClean="0">
                <a:latin typeface="Calibri" panose="020F0502020204030204" pitchFamily="34" charset="0"/>
              </a:rPr>
              <a:t>.</a:t>
            </a:r>
          </a:p>
          <a:p>
            <a:r>
              <a:rPr lang="es-CL" sz="3200" dirty="0" smtClean="0">
                <a:latin typeface="Calibri" panose="020F0502020204030204" pitchFamily="34" charset="0"/>
              </a:rPr>
              <a:t> </a:t>
            </a:r>
            <a:r>
              <a:rPr lang="es-CL" sz="3200" dirty="0">
                <a:latin typeface="Calibri" panose="020F0502020204030204" pitchFamily="34" charset="0"/>
              </a:rPr>
              <a:t>Hay ciertas excepciones de quienes si </a:t>
            </a:r>
            <a:r>
              <a:rPr lang="es-CL" sz="3200" dirty="0" smtClean="0">
                <a:latin typeface="Calibri" panose="020F0502020204030204" pitchFamily="34" charset="0"/>
              </a:rPr>
              <a:t>se echan </a:t>
            </a:r>
            <a:r>
              <a:rPr lang="es-CL" sz="3200" dirty="0">
                <a:latin typeface="Calibri" panose="020F0502020204030204" pitchFamily="34" charset="0"/>
              </a:rPr>
              <a:t>demonios en el nombre del Señor Jesús. </a:t>
            </a:r>
            <a:endParaRPr lang="es-CL" sz="3200" dirty="0" smtClean="0">
              <a:latin typeface="Calibri" panose="020F0502020204030204" pitchFamily="34" charset="0"/>
            </a:endParaRPr>
          </a:p>
          <a:p>
            <a:r>
              <a:rPr lang="es-CL" sz="3200" dirty="0" smtClean="0">
                <a:latin typeface="Calibri" panose="020F0502020204030204" pitchFamily="34" charset="0"/>
              </a:rPr>
              <a:t>Insistimos </a:t>
            </a:r>
            <a:r>
              <a:rPr lang="es-CL" sz="3200" dirty="0">
                <a:latin typeface="Calibri" panose="020F0502020204030204" pitchFamily="34" charset="0"/>
              </a:rPr>
              <a:t>en que todos los que hacían profesión de fe destruyeran sus amuletos y toda medicina relacionada con la brujería (Hechos 19:18-19), además de darles un testimonio público a sus familiares y vecinos. </a:t>
            </a:r>
            <a:br>
              <a:rPr lang="es-CL" sz="3200" dirty="0">
                <a:latin typeface="Calibri" panose="020F0502020204030204" pitchFamily="34" charset="0"/>
              </a:rPr>
            </a:br>
            <a:endParaRPr lang="es-CL" sz="3200" dirty="0">
              <a:latin typeface="Calibri" panose="020F0502020204030204" pitchFamily="34" charset="0"/>
            </a:endParaRPr>
          </a:p>
        </p:txBody>
      </p:sp>
    </p:spTree>
    <p:extLst>
      <p:ext uri="{BB962C8B-B14F-4D97-AF65-F5344CB8AC3E}">
        <p14:creationId xmlns:p14="http://schemas.microsoft.com/office/powerpoint/2010/main" val="40419636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rPr>
              <a:t>Seguridad</a:t>
            </a:r>
            <a:endParaRPr lang="es-CL" dirty="0">
              <a:ln>
                <a:solidFill>
                  <a:sysClr val="windowText" lastClr="000000"/>
                </a:solidFill>
              </a:ln>
            </a:endParaRPr>
          </a:p>
        </p:txBody>
      </p:sp>
      <p:sp>
        <p:nvSpPr>
          <p:cNvPr id="3" name="2 Marcador de contenido"/>
          <p:cNvSpPr>
            <a:spLocks noGrp="1"/>
          </p:cNvSpPr>
          <p:nvPr>
            <p:ph sz="quarter" idx="1"/>
          </p:nvPr>
        </p:nvSpPr>
        <p:spPr>
          <a:xfrm>
            <a:off x="323528" y="1268760"/>
            <a:ext cx="8503920" cy="4896544"/>
          </a:xfrm>
        </p:spPr>
        <p:txBody>
          <a:bodyPr>
            <a:noAutofit/>
          </a:bodyPr>
          <a:lstStyle/>
          <a:p>
            <a:r>
              <a:rPr lang="es-CL" sz="3200" dirty="0">
                <a:latin typeface="Calibri" panose="020F0502020204030204" pitchFamily="34" charset="0"/>
              </a:rPr>
              <a:t>3. Estar sentados con Cristo en lugares celestiales.</a:t>
            </a:r>
            <a:br>
              <a:rPr lang="es-CL" sz="3200" dirty="0">
                <a:latin typeface="Calibri" panose="020F0502020204030204" pitchFamily="34" charset="0"/>
              </a:rPr>
            </a:br>
            <a:r>
              <a:rPr lang="es-CL" sz="3200" dirty="0">
                <a:latin typeface="Calibri" panose="020F0502020204030204" pitchFamily="34" charset="0"/>
              </a:rPr>
              <a:t>Muchas veces, al encontrarse en problemas , la gente suele decir: “Hay que mirar hacia arriba”. Pero yo digo: “Al contrario; hay que mirar hacia abajo”, porque nuestra verdadera vida esta escondida con Cristo en Dios (Colosenses 3:3). Estamos en el puesto de mando del universo y nuestra vida de oración se renovara si tan solo nos apropiamos de esta verdad. </a:t>
            </a:r>
            <a:br>
              <a:rPr lang="es-CL" sz="3200" dirty="0">
                <a:latin typeface="Calibri" panose="020F0502020204030204" pitchFamily="34" charset="0"/>
              </a:rPr>
            </a:br>
            <a:r>
              <a:rPr lang="es-CL" sz="3200" dirty="0">
                <a:latin typeface="Calibri" panose="020F0502020204030204" pitchFamily="34" charset="0"/>
              </a:rPr>
              <a:t/>
            </a:r>
            <a:br>
              <a:rPr lang="es-CL" sz="3200" dirty="0">
                <a:latin typeface="Calibri" panose="020F0502020204030204" pitchFamily="34" charset="0"/>
              </a:rPr>
            </a:br>
            <a:endParaRPr lang="es-CL" sz="3200" dirty="0">
              <a:latin typeface="Calibri" panose="020F0502020204030204" pitchFamily="34" charset="0"/>
            </a:endParaRPr>
          </a:p>
        </p:txBody>
      </p:sp>
    </p:spTree>
    <p:extLst>
      <p:ext uri="{BB962C8B-B14F-4D97-AF65-F5344CB8AC3E}">
        <p14:creationId xmlns:p14="http://schemas.microsoft.com/office/powerpoint/2010/main" val="12343651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rPr>
              <a:t>Autoridad</a:t>
            </a:r>
            <a:endParaRPr lang="es-CL" dirty="0">
              <a:ln>
                <a:solidFill>
                  <a:sysClr val="windowText" lastClr="000000"/>
                </a:solidFill>
              </a:ln>
            </a:endParaRPr>
          </a:p>
        </p:txBody>
      </p:sp>
      <p:sp>
        <p:nvSpPr>
          <p:cNvPr id="3" name="2 Marcador de contenido"/>
          <p:cNvSpPr>
            <a:spLocks noGrp="1"/>
          </p:cNvSpPr>
          <p:nvPr>
            <p:ph sz="quarter" idx="1"/>
          </p:nvPr>
        </p:nvSpPr>
        <p:spPr>
          <a:xfrm>
            <a:off x="251520" y="1628800"/>
            <a:ext cx="8503920" cy="5589240"/>
          </a:xfrm>
        </p:spPr>
        <p:txBody>
          <a:bodyPr>
            <a:noAutofit/>
          </a:bodyPr>
          <a:lstStyle/>
          <a:p>
            <a:pPr algn="just"/>
            <a:r>
              <a:rPr lang="es-CL" sz="2800" dirty="0">
                <a:latin typeface="Calibri" panose="020F0502020204030204" pitchFamily="34" charset="0"/>
              </a:rPr>
              <a:t>4. Conocer la voluntad de Dios.</a:t>
            </a:r>
            <a:br>
              <a:rPr lang="es-CL" sz="2800" dirty="0">
                <a:latin typeface="Calibri" panose="020F0502020204030204" pitchFamily="34" charset="0"/>
              </a:rPr>
            </a:br>
            <a:r>
              <a:rPr lang="es-CL" sz="2800" dirty="0">
                <a:latin typeface="Calibri" panose="020F0502020204030204" pitchFamily="34" charset="0"/>
              </a:rPr>
              <a:t>Contar con un guía es el derecho de todo hijo de Dios (Romanos 8:14). Además, el Señor Jesús </a:t>
            </a:r>
            <a:r>
              <a:rPr lang="es-CL" sz="2800" dirty="0" smtClean="0">
                <a:latin typeface="Calibri" panose="020F0502020204030204" pitchFamily="34" charset="0"/>
              </a:rPr>
              <a:t>prometió </a:t>
            </a:r>
            <a:r>
              <a:rPr lang="es-CL" sz="2800" dirty="0">
                <a:latin typeface="Calibri" panose="020F0502020204030204" pitchFamily="34" charset="0"/>
              </a:rPr>
              <a:t>que, por medio suyo, sus discípulos conocerían lo que dice y hace el Padre (Juan 15:14-15) y que el Espíritu Santo traería a nuestra memoria lo que necesitamos saber (Juan 14:26), tanto por su palabra escrita como por su presencia en nosotros (Juan 14:17). En muchas partes del mundo he retado a obreros cristianos de la siguiente manera</a:t>
            </a:r>
            <a:r>
              <a:rPr lang="es-CL" sz="2800" dirty="0" smtClean="0">
                <a:latin typeface="Calibri" panose="020F0502020204030204" pitchFamily="34" charset="0"/>
              </a:rPr>
              <a:t>:</a:t>
            </a:r>
            <a:endParaRPr lang="es-CL" sz="2800" dirty="0">
              <a:latin typeface="Calibri" panose="020F0502020204030204" pitchFamily="34" charset="0"/>
            </a:endParaRPr>
          </a:p>
        </p:txBody>
      </p:sp>
    </p:spTree>
    <p:extLst>
      <p:ext uri="{BB962C8B-B14F-4D97-AF65-F5344CB8AC3E}">
        <p14:creationId xmlns:p14="http://schemas.microsoft.com/office/powerpoint/2010/main" val="2926010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rPr>
              <a:t>Autoridad</a:t>
            </a:r>
            <a:endParaRPr lang="es-CL" dirty="0">
              <a:ln>
                <a:solidFill>
                  <a:sysClr val="windowText" lastClr="000000"/>
                </a:solidFill>
              </a:ln>
            </a:endParaRPr>
          </a:p>
        </p:txBody>
      </p:sp>
      <p:sp>
        <p:nvSpPr>
          <p:cNvPr id="3" name="2 Marcador de contenido"/>
          <p:cNvSpPr>
            <a:spLocks noGrp="1"/>
          </p:cNvSpPr>
          <p:nvPr>
            <p:ph sz="quarter" idx="1"/>
          </p:nvPr>
        </p:nvSpPr>
        <p:spPr/>
        <p:txBody>
          <a:bodyPr>
            <a:normAutofit/>
          </a:bodyPr>
          <a:lstStyle/>
          <a:p>
            <a:r>
              <a:rPr lang="es-CL" sz="3200" dirty="0">
                <a:latin typeface="Calibri" panose="020F0502020204030204" pitchFamily="34" charset="0"/>
              </a:rPr>
              <a:t>: “Nunca hay que salir por razones negativas del sitio donde Dios nos ha colocado”. El enemigo de nuestras almas hará todo lo posible para proveer los factores negativos y convenceremos de que Dios nos esta guiando así. </a:t>
            </a:r>
            <a:endParaRPr lang="es-CL" sz="3200" dirty="0" smtClean="0">
              <a:latin typeface="Calibri" panose="020F0502020204030204" pitchFamily="34" charset="0"/>
            </a:endParaRPr>
          </a:p>
          <a:p>
            <a:r>
              <a:rPr lang="es-CL" sz="2800" dirty="0"/>
              <a:t>Tenemos la mente de Cristo (1Corintios 2:16) y, por consiguiente, recibimos impulsos del Espíritu Santo</a:t>
            </a:r>
            <a:r>
              <a:rPr lang="es-CL" sz="2800" dirty="0">
                <a:latin typeface="Calibri" panose="020F0502020204030204" pitchFamily="34" charset="0"/>
              </a:rPr>
              <a:t/>
            </a:r>
            <a:br>
              <a:rPr lang="es-CL" sz="2800" dirty="0">
                <a:latin typeface="Calibri" panose="020F0502020204030204" pitchFamily="34" charset="0"/>
              </a:rPr>
            </a:br>
            <a:endParaRPr lang="es-CL" sz="2800" dirty="0"/>
          </a:p>
        </p:txBody>
      </p:sp>
    </p:spTree>
    <p:extLst>
      <p:ext uri="{BB962C8B-B14F-4D97-AF65-F5344CB8AC3E}">
        <p14:creationId xmlns:p14="http://schemas.microsoft.com/office/powerpoint/2010/main" val="31524421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rPr>
              <a:t>La Voluntad de Dios</a:t>
            </a:r>
            <a:endParaRPr lang="es-CL" dirty="0">
              <a:ln>
                <a:solidFill>
                  <a:sysClr val="windowText" lastClr="000000"/>
                </a:solidFill>
              </a:ln>
            </a:endParaRPr>
          </a:p>
        </p:txBody>
      </p:sp>
      <p:sp>
        <p:nvSpPr>
          <p:cNvPr id="3" name="2 Marcador de contenido"/>
          <p:cNvSpPr>
            <a:spLocks noGrp="1"/>
          </p:cNvSpPr>
          <p:nvPr>
            <p:ph sz="quarter" idx="1"/>
          </p:nvPr>
        </p:nvSpPr>
        <p:spPr/>
        <p:txBody>
          <a:bodyPr>
            <a:normAutofit/>
          </a:bodyPr>
          <a:lstStyle/>
          <a:p>
            <a:r>
              <a:rPr lang="es-CL" sz="4000" dirty="0">
                <a:latin typeface="Calibri" panose="020F0502020204030204" pitchFamily="34" charset="0"/>
              </a:rPr>
              <a:t>El Señor ha prometido darnos lo que pedimos “conforme a su voluntad”(1Juan 5:14-15). Por eso es necesario profundizar en la voluntad de Dios y estar de acuerdo entre nosotros (Mateo 18:19-20). </a:t>
            </a:r>
          </a:p>
        </p:txBody>
      </p:sp>
    </p:spTree>
    <p:extLst>
      <p:ext uri="{BB962C8B-B14F-4D97-AF65-F5344CB8AC3E}">
        <p14:creationId xmlns:p14="http://schemas.microsoft.com/office/powerpoint/2010/main" val="309018822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rPr>
              <a:t>La Armadura de Dios</a:t>
            </a:r>
            <a:endParaRPr lang="es-CL" dirty="0">
              <a:ln>
                <a:solidFill>
                  <a:sysClr val="windowText" lastClr="000000"/>
                </a:solidFill>
              </a:ln>
            </a:endParaRPr>
          </a:p>
        </p:txBody>
      </p:sp>
      <p:sp>
        <p:nvSpPr>
          <p:cNvPr id="3" name="2 Marcador de contenido"/>
          <p:cNvSpPr>
            <a:spLocks noGrp="1"/>
          </p:cNvSpPr>
          <p:nvPr>
            <p:ph sz="quarter" idx="1"/>
          </p:nvPr>
        </p:nvSpPr>
        <p:spPr>
          <a:xfrm>
            <a:off x="251520" y="1340768"/>
            <a:ext cx="8503920" cy="5184576"/>
          </a:xfrm>
        </p:spPr>
        <p:txBody>
          <a:bodyPr>
            <a:noAutofit/>
          </a:bodyPr>
          <a:lstStyle/>
          <a:p>
            <a:r>
              <a:rPr lang="es-CL" sz="2800" dirty="0">
                <a:latin typeface="Calibri" panose="020F0502020204030204" pitchFamily="34" charset="0"/>
              </a:rPr>
              <a:t>5. Usar las armas que Dios ha puesto en nuestras manos.</a:t>
            </a:r>
            <a:br>
              <a:rPr lang="es-CL" sz="2800" dirty="0">
                <a:latin typeface="Calibri" panose="020F0502020204030204" pitchFamily="34" charset="0"/>
              </a:rPr>
            </a:br>
            <a:r>
              <a:rPr lang="es-CL" sz="2800" dirty="0">
                <a:latin typeface="Calibri" panose="020F0502020204030204" pitchFamily="34" charset="0"/>
              </a:rPr>
              <a:t>Separados de Dios quedamos casi indefensos delante de Satanás, pero unidos a Dios no hay razón para temerle al diablo. En Efesios 6;10-18, Pablo nos indica no solo la armadura que debemos ponernos sino las armas ofensivas, o sea, la espada del Espíritu “que es la palabra de Dios” y la oración “en el Espíritu” que debemos empuñar. Demasiados siervos de Dios se han metido tanto en la guerra espiritual, que han descuidado la armadura divina y han engrosado la lista de bajas en la lucha. </a:t>
            </a:r>
            <a:br>
              <a:rPr lang="es-CL" sz="2800" dirty="0">
                <a:latin typeface="Calibri" panose="020F0502020204030204" pitchFamily="34" charset="0"/>
              </a:rPr>
            </a:br>
            <a:r>
              <a:rPr lang="es-CL" sz="2800" dirty="0">
                <a:latin typeface="Calibri" panose="020F0502020204030204" pitchFamily="34" charset="0"/>
              </a:rPr>
              <a:t/>
            </a:r>
            <a:br>
              <a:rPr lang="es-CL" sz="2800" dirty="0">
                <a:latin typeface="Calibri" panose="020F0502020204030204" pitchFamily="34" charset="0"/>
              </a:rPr>
            </a:br>
            <a:endParaRPr lang="es-CL" sz="2800" dirty="0">
              <a:latin typeface="Calibri" panose="020F0502020204030204" pitchFamily="34" charset="0"/>
            </a:endParaRPr>
          </a:p>
        </p:txBody>
      </p:sp>
    </p:spTree>
    <p:extLst>
      <p:ext uri="{BB962C8B-B14F-4D97-AF65-F5344CB8AC3E}">
        <p14:creationId xmlns:p14="http://schemas.microsoft.com/office/powerpoint/2010/main" val="101935508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rPr>
              <a:t>La Autoridad de Cristo</a:t>
            </a:r>
            <a:endParaRPr lang="es-CL" dirty="0">
              <a:ln>
                <a:solidFill>
                  <a:sysClr val="windowText" lastClr="000000"/>
                </a:solidFill>
              </a:ln>
            </a:endParaRPr>
          </a:p>
        </p:txBody>
      </p:sp>
      <p:sp>
        <p:nvSpPr>
          <p:cNvPr id="3" name="2 Marcador de contenido"/>
          <p:cNvSpPr>
            <a:spLocks noGrp="1"/>
          </p:cNvSpPr>
          <p:nvPr>
            <p:ph sz="quarter" idx="1"/>
          </p:nvPr>
        </p:nvSpPr>
        <p:spPr>
          <a:xfrm>
            <a:off x="323528" y="1340768"/>
            <a:ext cx="8503920" cy="5184576"/>
          </a:xfrm>
        </p:spPr>
        <p:txBody>
          <a:bodyPr>
            <a:noAutofit/>
          </a:bodyPr>
          <a:lstStyle/>
          <a:p>
            <a:r>
              <a:rPr lang="es-CL" sz="2800" dirty="0">
                <a:latin typeface="Calibri" panose="020F0502020204030204" pitchFamily="34" charset="0"/>
              </a:rPr>
              <a:t>6. Usar la autoridad que Dios nos ha dado.</a:t>
            </a:r>
            <a:br>
              <a:rPr lang="es-CL" sz="2800" dirty="0">
                <a:latin typeface="Calibri" panose="020F0502020204030204" pitchFamily="34" charset="0"/>
              </a:rPr>
            </a:br>
            <a:r>
              <a:rPr lang="es-CL" sz="2800" dirty="0">
                <a:latin typeface="Calibri" panose="020F0502020204030204" pitchFamily="34" charset="0"/>
              </a:rPr>
              <a:t>La victoria de Cristo en la cruz sobre el pecado, la muerte y Satanás fue tan decisiva que podemos y debemos apoyarnos en esta victoria en cualquier conflicto con el enemigo. </a:t>
            </a:r>
            <a:r>
              <a:rPr lang="es-CL" sz="2800" dirty="0" smtClean="0">
                <a:latin typeface="Calibri" panose="020F0502020204030204" pitchFamily="34" charset="0"/>
              </a:rPr>
              <a:t>El </a:t>
            </a:r>
            <a:r>
              <a:rPr lang="es-CL" sz="2800" dirty="0">
                <a:latin typeface="Calibri" panose="020F0502020204030204" pitchFamily="34" charset="0"/>
              </a:rPr>
              <a:t>capitulo doce de Apocalipsis pone en claro que Satanás ha recibido una herida mortal, y que su derrota es irreversible. Todos los enemigos del Señor se están sometiendo a Cristo (Hebreos 10:12-13) y por la fe aseguramos la continuación del proceso (Lucas 10:17-19). </a:t>
            </a:r>
            <a:br>
              <a:rPr lang="es-CL" sz="2800" dirty="0">
                <a:latin typeface="Calibri" panose="020F0502020204030204" pitchFamily="34" charset="0"/>
              </a:rPr>
            </a:br>
            <a:r>
              <a:rPr lang="es-CL" sz="2800" dirty="0">
                <a:latin typeface="Calibri" panose="020F0502020204030204" pitchFamily="34" charset="0"/>
              </a:rPr>
              <a:t/>
            </a:r>
            <a:br>
              <a:rPr lang="es-CL" sz="2800" dirty="0">
                <a:latin typeface="Calibri" panose="020F0502020204030204" pitchFamily="34" charset="0"/>
              </a:rPr>
            </a:br>
            <a:endParaRPr lang="es-CL" sz="2800" dirty="0">
              <a:latin typeface="Calibri" panose="020F0502020204030204" pitchFamily="34" charset="0"/>
            </a:endParaRPr>
          </a:p>
        </p:txBody>
      </p:sp>
    </p:spTree>
    <p:extLst>
      <p:ext uri="{BB962C8B-B14F-4D97-AF65-F5344CB8AC3E}">
        <p14:creationId xmlns:p14="http://schemas.microsoft.com/office/powerpoint/2010/main" val="14875709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rPr>
              <a:t>Precaución</a:t>
            </a:r>
            <a:endParaRPr lang="es-CL" dirty="0">
              <a:ln>
                <a:solidFill>
                  <a:sysClr val="windowText" lastClr="000000"/>
                </a:solidFill>
              </a:ln>
            </a:endParaRPr>
          </a:p>
        </p:txBody>
      </p:sp>
      <p:sp>
        <p:nvSpPr>
          <p:cNvPr id="3" name="2 Marcador de contenido"/>
          <p:cNvSpPr>
            <a:spLocks noGrp="1"/>
          </p:cNvSpPr>
          <p:nvPr>
            <p:ph sz="quarter" idx="1"/>
          </p:nvPr>
        </p:nvSpPr>
        <p:spPr/>
        <p:txBody>
          <a:bodyPr>
            <a:normAutofit lnSpcReduction="10000"/>
          </a:bodyPr>
          <a:lstStyle/>
          <a:p>
            <a:r>
              <a:rPr lang="es-CL" sz="2800" dirty="0"/>
              <a:t>En demasiados casos los creyentes dan la impresión de que salen para pelear contra el enemigo ellos mismos, cuando en realidad la batalla es del Señor. He presenciado sesiones de liberación en las que los que oran hacen pensar que su poder espiritual depende del volumen de su voz o de su actividad física. Me preocupa, como a muchos, que en sus reclamos vayan mas allá de la autoridad que el Señor nos ha dado y que muestren una actitud de presunción frente a los poderes satánicos</a:t>
            </a:r>
            <a:r>
              <a:rPr lang="es-CL" b="1" dirty="0"/>
              <a:t>. </a:t>
            </a:r>
            <a:endParaRPr lang="es-CL" dirty="0"/>
          </a:p>
        </p:txBody>
      </p:sp>
    </p:spTree>
    <p:extLst>
      <p:ext uri="{BB962C8B-B14F-4D97-AF65-F5344CB8AC3E}">
        <p14:creationId xmlns:p14="http://schemas.microsoft.com/office/powerpoint/2010/main" val="352023506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sz="quarter" idx="1"/>
          </p:nvPr>
        </p:nvSpPr>
        <p:spPr>
          <a:xfrm>
            <a:off x="323528" y="1412776"/>
            <a:ext cx="8503920" cy="4896544"/>
          </a:xfrm>
        </p:spPr>
        <p:txBody>
          <a:bodyPr>
            <a:noAutofit/>
          </a:bodyPr>
          <a:lstStyle/>
          <a:p>
            <a:r>
              <a:rPr lang="es-CL" sz="2400" dirty="0"/>
              <a:t>7. Pagar el precio de ser un intercesor.</a:t>
            </a:r>
            <a:br>
              <a:rPr lang="es-CL" sz="2400" dirty="0"/>
            </a:br>
            <a:r>
              <a:rPr lang="es-CL" sz="2400" dirty="0"/>
              <a:t>La gracia de Dios en completamente gratuita, pero si queremos ministrar esta gracia a otros, esto tiene un precio (Colosenses 1:24): morir a nuestra autosuficiencia (2Corintios 1:8-11). Tenemos que identificarnos totalmente con el objeto de nuestra intercesión así como lo hicieron Moisés </a:t>
            </a:r>
            <a:r>
              <a:rPr lang="es-CL" sz="2400" dirty="0" smtClean="0"/>
              <a:t>(Éxodo </a:t>
            </a:r>
            <a:r>
              <a:rPr lang="es-CL" sz="2400" dirty="0"/>
              <a:t>32:32), Pablo (Romanos 9:3) y Cristo mismo </a:t>
            </a:r>
            <a:r>
              <a:rPr lang="es-CL" sz="2400" dirty="0" smtClean="0"/>
              <a:t>(Isaías </a:t>
            </a:r>
            <a:r>
              <a:rPr lang="es-CL" sz="2400" dirty="0"/>
              <a:t>53:12). El báculo de Elías en manos de Giezi no ayudo al hijo de la sunamita. Solo la intercesión comprometida de Elías le pudo dar vida (2 Reyes 4:29-37 ). Existe el peligro de confiar en báculos y la experiencia, en vez de una costosa dedicación hacia liberaciones verdaderas y eternas. </a:t>
            </a:r>
            <a:br>
              <a:rPr lang="es-CL" sz="2400" dirty="0"/>
            </a:br>
            <a:r>
              <a:rPr lang="es-CL" sz="2400" dirty="0"/>
              <a:t/>
            </a:r>
            <a:br>
              <a:rPr lang="es-CL" sz="2400" dirty="0"/>
            </a:br>
            <a:endParaRPr lang="es-CL" sz="2400" dirty="0"/>
          </a:p>
        </p:txBody>
      </p:sp>
    </p:spTree>
    <p:extLst>
      <p:ext uri="{BB962C8B-B14F-4D97-AF65-F5344CB8AC3E}">
        <p14:creationId xmlns:p14="http://schemas.microsoft.com/office/powerpoint/2010/main" val="39711831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rPr>
              <a:t>En Grupo</a:t>
            </a:r>
            <a:endParaRPr lang="es-CL" dirty="0">
              <a:ln>
                <a:solidFill>
                  <a:sysClr val="windowText" lastClr="000000"/>
                </a:solidFill>
              </a:ln>
            </a:endParaRPr>
          </a:p>
        </p:txBody>
      </p:sp>
      <p:pic>
        <p:nvPicPr>
          <p:cNvPr id="4" name="3 Marcador de contenido"/>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2267744" y="1916832"/>
            <a:ext cx="4464496" cy="3600399"/>
          </a:xfrm>
        </p:spPr>
      </p:pic>
      <p:sp>
        <p:nvSpPr>
          <p:cNvPr id="3" name="2 CuadroTexto"/>
          <p:cNvSpPr txBox="1"/>
          <p:nvPr/>
        </p:nvSpPr>
        <p:spPr>
          <a:xfrm>
            <a:off x="611560" y="5261402"/>
            <a:ext cx="8136904" cy="523220"/>
          </a:xfrm>
          <a:prstGeom prst="rect">
            <a:avLst/>
          </a:prstGeom>
          <a:noFill/>
        </p:spPr>
        <p:txBody>
          <a:bodyPr wrap="square" rtlCol="0">
            <a:spAutoFit/>
          </a:bodyPr>
          <a:lstStyle/>
          <a:p>
            <a:r>
              <a:rPr lang="es-CL" sz="2800" dirty="0" smtClean="0"/>
              <a:t>La Mejor </a:t>
            </a:r>
            <a:r>
              <a:rPr lang="es-CL" sz="2800" dirty="0" smtClean="0"/>
              <a:t>forma de orar es en </a:t>
            </a:r>
            <a:r>
              <a:rPr lang="es-CL" sz="2800" dirty="0" smtClean="0"/>
              <a:t>comunión</a:t>
            </a:r>
            <a:r>
              <a:rPr lang="es-CL" sz="2800" dirty="0" smtClean="0"/>
              <a:t> </a:t>
            </a:r>
            <a:r>
              <a:rPr lang="es-CL" sz="2800" dirty="0" smtClean="0"/>
              <a:t>comunión</a:t>
            </a:r>
            <a:endParaRPr lang="es-CL" sz="2800" dirty="0"/>
          </a:p>
        </p:txBody>
      </p:sp>
    </p:spTree>
    <p:extLst>
      <p:ext uri="{BB962C8B-B14F-4D97-AF65-F5344CB8AC3E}">
        <p14:creationId xmlns:p14="http://schemas.microsoft.com/office/powerpoint/2010/main" val="215074698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rPr>
              <a:t>Conclusión</a:t>
            </a:r>
            <a:endParaRPr lang="es-CL" dirty="0">
              <a:ln>
                <a:solidFill>
                  <a:sysClr val="windowText" lastClr="000000"/>
                </a:solidFill>
              </a:ln>
            </a:endParaRPr>
          </a:p>
        </p:txBody>
      </p:sp>
      <p:sp>
        <p:nvSpPr>
          <p:cNvPr id="3" name="2 Marcador de contenido"/>
          <p:cNvSpPr>
            <a:spLocks noGrp="1"/>
          </p:cNvSpPr>
          <p:nvPr>
            <p:ph sz="quarter" idx="1"/>
          </p:nvPr>
        </p:nvSpPr>
        <p:spPr/>
        <p:txBody>
          <a:bodyPr>
            <a:normAutofit fontScale="77500" lnSpcReduction="20000"/>
          </a:bodyPr>
          <a:lstStyle/>
          <a:p>
            <a:r>
              <a:rPr lang="es-CL" sz="3000" dirty="0"/>
              <a:t>Calculo que actualmente entre 15 y 20 % de la población de la tierra no tiene acceso a la predicación del evangelio</a:t>
            </a:r>
            <a:r>
              <a:rPr lang="es-CL" sz="3000" dirty="0" smtClean="0"/>
              <a:t>.</a:t>
            </a:r>
          </a:p>
          <a:p>
            <a:r>
              <a:rPr lang="es-CL" sz="3000" dirty="0" smtClean="0"/>
              <a:t> </a:t>
            </a:r>
            <a:r>
              <a:rPr lang="es-CL" sz="3000" dirty="0"/>
              <a:t>De los 12.000 grupos étnicos, entre 2.000 y 2.500 todavía no han experimentado un establecimiento eficaz de iglesias dentro de su cultura. </a:t>
            </a:r>
            <a:endParaRPr lang="es-CL" sz="3000" dirty="0" smtClean="0"/>
          </a:p>
          <a:p>
            <a:r>
              <a:rPr lang="es-CL" sz="3000" dirty="0" smtClean="0"/>
              <a:t>Posiblemente </a:t>
            </a:r>
            <a:r>
              <a:rPr lang="es-CL" sz="3000" dirty="0"/>
              <a:t>en unos 1.000 casos se hace muy poco para su evangelización. </a:t>
            </a:r>
            <a:endParaRPr lang="es-CL" sz="3000" dirty="0" smtClean="0"/>
          </a:p>
          <a:p>
            <a:r>
              <a:rPr lang="es-CL" sz="3000" dirty="0" smtClean="0"/>
              <a:t>La </a:t>
            </a:r>
            <a:r>
              <a:rPr lang="es-CL" sz="3000" dirty="0"/>
              <a:t>tarea puede llevarse a feliz termino, pero hay un costo que implica un compromiso mayor con la intercesión, a fin de que se destruya toda barrera, sea moral, política o espiritual. ¡Que nada nos distraiga de este objetivo!</a:t>
            </a:r>
          </a:p>
          <a:p>
            <a:pPr marL="0" indent="0">
              <a:buNone/>
            </a:pPr>
            <a:r>
              <a:rPr lang="es-CL" sz="3000" dirty="0"/>
              <a:t> </a:t>
            </a:r>
          </a:p>
          <a:p>
            <a:endParaRPr lang="es-CL" dirty="0"/>
          </a:p>
        </p:txBody>
      </p:sp>
    </p:spTree>
    <p:extLst>
      <p:ext uri="{BB962C8B-B14F-4D97-AF65-F5344CB8AC3E}">
        <p14:creationId xmlns:p14="http://schemas.microsoft.com/office/powerpoint/2010/main" val="22867897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rPr>
              <a:t>Las Tres Etapas de la Intercesión</a:t>
            </a:r>
            <a:endParaRPr lang="es-CL" dirty="0">
              <a:ln>
                <a:solidFill>
                  <a:sysClr val="windowText" lastClr="000000"/>
                </a:solidFill>
              </a:ln>
            </a:endParaRPr>
          </a:p>
        </p:txBody>
      </p:sp>
      <p:sp>
        <p:nvSpPr>
          <p:cNvPr id="3" name="2 Marcador de contenido"/>
          <p:cNvSpPr>
            <a:spLocks noGrp="1"/>
          </p:cNvSpPr>
          <p:nvPr>
            <p:ph sz="quarter" idx="1"/>
          </p:nvPr>
        </p:nvSpPr>
        <p:spPr/>
        <p:txBody>
          <a:bodyPr>
            <a:normAutofit fontScale="92500" lnSpcReduction="20000"/>
          </a:bodyPr>
          <a:lstStyle/>
          <a:p>
            <a:r>
              <a:rPr lang="es-CL" dirty="0"/>
              <a:t/>
            </a:r>
            <a:br>
              <a:rPr lang="es-CL" dirty="0"/>
            </a:br>
            <a:r>
              <a:rPr lang="es-CL" dirty="0"/>
              <a:t>PRIMERA ETAPA: </a:t>
            </a:r>
            <a:br>
              <a:rPr lang="es-CL" dirty="0"/>
            </a:br>
            <a:r>
              <a:rPr lang="es-CL" dirty="0"/>
              <a:t>LA IDENTIFICACIÓN </a:t>
            </a:r>
            <a:br>
              <a:rPr lang="es-CL" dirty="0"/>
            </a:br>
            <a:r>
              <a:rPr lang="es-CL" dirty="0"/>
              <a:t/>
            </a:r>
            <a:br>
              <a:rPr lang="es-CL" dirty="0"/>
            </a:br>
            <a:r>
              <a:rPr lang="es-CL" dirty="0"/>
              <a:t>La verdadera intercesión, primero que nada requiere una identificación. Como nuestro intercesor, Cristo se identificó con nosotros, tomando El mismo la forma de carne y sangre. Él dejó Su gloria en el cielo y Su gloria con el Padre y vino a ser como uno de nosotros de tal forma que Él puede ser un Sumo Sacerdote misericordioso que siente nuestras enfermedades y por lo tanto es apto para interceder a nuestro favor. </a:t>
            </a:r>
            <a:br>
              <a:rPr lang="es-CL" dirty="0"/>
            </a:br>
            <a:r>
              <a:rPr lang="es-CL" dirty="0"/>
              <a:t/>
            </a:r>
            <a:br>
              <a:rPr lang="es-CL" dirty="0"/>
            </a:br>
            <a:endParaRPr lang="es-CL" dirty="0"/>
          </a:p>
        </p:txBody>
      </p:sp>
    </p:spTree>
    <p:extLst>
      <p:ext uri="{BB962C8B-B14F-4D97-AF65-F5344CB8AC3E}">
        <p14:creationId xmlns:p14="http://schemas.microsoft.com/office/powerpoint/2010/main" val="15657292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rPr>
              <a:t>Primera Etapa</a:t>
            </a:r>
            <a:endParaRPr lang="es-CL" dirty="0">
              <a:ln>
                <a:solidFill>
                  <a:sysClr val="windowText" lastClr="000000"/>
                </a:solidFill>
              </a:ln>
            </a:endParaRPr>
          </a:p>
        </p:txBody>
      </p:sp>
      <p:sp>
        <p:nvSpPr>
          <p:cNvPr id="3" name="2 Marcador de contenido"/>
          <p:cNvSpPr>
            <a:spLocks noGrp="1"/>
          </p:cNvSpPr>
          <p:nvPr>
            <p:ph sz="quarter" idx="1"/>
          </p:nvPr>
        </p:nvSpPr>
        <p:spPr/>
        <p:txBody>
          <a:bodyPr>
            <a:noAutofit/>
          </a:bodyPr>
          <a:lstStyle/>
          <a:p>
            <a:r>
              <a:rPr lang="es-CL" sz="3600" dirty="0">
                <a:latin typeface="Calibri" panose="020F0502020204030204" pitchFamily="34" charset="0"/>
              </a:rPr>
              <a:t>En nuestra intercesión, primero debemos desear identificamos con aquellos por los cuales estamos intercediendo. </a:t>
            </a:r>
            <a:br>
              <a:rPr lang="es-CL" sz="3600" dirty="0">
                <a:latin typeface="Calibri" panose="020F0502020204030204" pitchFamily="34" charset="0"/>
              </a:rPr>
            </a:br>
            <a:r>
              <a:rPr lang="es-CL" sz="3600" dirty="0">
                <a:latin typeface="Calibri" panose="020F0502020204030204" pitchFamily="34" charset="0"/>
              </a:rPr>
              <a:t>Debemos identificamos de tal manera que tomemos sus cargas sobre nosotros, que sintamos su dolor y sufrimiento y presentar sus necesidades delante del Padre como si fueran nuestras. </a:t>
            </a:r>
            <a:br>
              <a:rPr lang="es-CL" sz="3600" dirty="0">
                <a:latin typeface="Calibri" panose="020F0502020204030204" pitchFamily="34" charset="0"/>
              </a:rPr>
            </a:br>
            <a:endParaRPr lang="es-CL" sz="3600" dirty="0">
              <a:latin typeface="Calibri" panose="020F0502020204030204" pitchFamily="34" charset="0"/>
            </a:endParaRPr>
          </a:p>
        </p:txBody>
      </p:sp>
    </p:spTree>
    <p:extLst>
      <p:ext uri="{BB962C8B-B14F-4D97-AF65-F5344CB8AC3E}">
        <p14:creationId xmlns:p14="http://schemas.microsoft.com/office/powerpoint/2010/main" val="39166488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rPr>
              <a:t>Primera Etapa</a:t>
            </a:r>
            <a:endParaRPr lang="es-CL" dirty="0">
              <a:ln>
                <a:solidFill>
                  <a:sysClr val="windowText" lastClr="000000"/>
                </a:solidFill>
              </a:ln>
            </a:endParaRPr>
          </a:p>
        </p:txBody>
      </p:sp>
      <p:sp>
        <p:nvSpPr>
          <p:cNvPr id="3" name="2 Marcador de contenido"/>
          <p:cNvSpPr>
            <a:spLocks noGrp="1"/>
          </p:cNvSpPr>
          <p:nvPr>
            <p:ph sz="quarter" idx="1"/>
          </p:nvPr>
        </p:nvSpPr>
        <p:spPr/>
        <p:txBody>
          <a:bodyPr>
            <a:normAutofit lnSpcReduction="10000"/>
          </a:bodyPr>
          <a:lstStyle/>
          <a:p>
            <a:r>
              <a:rPr lang="es-CL" dirty="0"/>
              <a:t>No es suficiente el sólo decir, "Señor salva a los perdidos". </a:t>
            </a:r>
            <a:br>
              <a:rPr lang="es-CL" dirty="0"/>
            </a:br>
            <a:r>
              <a:rPr lang="es-CL" dirty="0"/>
              <a:t>Como intercesores debemos primero que nada identificarnos con la gente que está perdida a nuestro alrededor, en nuestras comunidades y ciudades. </a:t>
            </a:r>
            <a:br>
              <a:rPr lang="es-CL" dirty="0"/>
            </a:br>
            <a:r>
              <a:rPr lang="es-CL" dirty="0"/>
              <a:t>No hay ninguna otra forma de orar efectivamente por los perdidos, si no podemos identificarnos con ellos hasta el punto de sus necesidades. </a:t>
            </a:r>
            <a:br>
              <a:rPr lang="es-CL" dirty="0"/>
            </a:br>
            <a:r>
              <a:rPr lang="es-CL" dirty="0"/>
              <a:t>Lo que está pasando en la Iglesia hoy día, es que los cristianos se han separado y aislado de los perdidos. </a:t>
            </a:r>
            <a:br>
              <a:rPr lang="es-CL" dirty="0"/>
            </a:br>
            <a:endParaRPr lang="es-CL" dirty="0"/>
          </a:p>
        </p:txBody>
      </p:sp>
    </p:spTree>
    <p:extLst>
      <p:ext uri="{BB962C8B-B14F-4D97-AF65-F5344CB8AC3E}">
        <p14:creationId xmlns:p14="http://schemas.microsoft.com/office/powerpoint/2010/main" val="398494092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rPr>
              <a:t>Primera Etapa</a:t>
            </a:r>
            <a:endParaRPr lang="es-CL" dirty="0">
              <a:ln>
                <a:solidFill>
                  <a:sysClr val="windowText" lastClr="000000"/>
                </a:solidFill>
              </a:ln>
            </a:endParaRPr>
          </a:p>
        </p:txBody>
      </p:sp>
      <p:sp>
        <p:nvSpPr>
          <p:cNvPr id="3" name="2 Marcador de contenido"/>
          <p:cNvSpPr>
            <a:spLocks noGrp="1"/>
          </p:cNvSpPr>
          <p:nvPr>
            <p:ph sz="quarter" idx="1"/>
          </p:nvPr>
        </p:nvSpPr>
        <p:spPr>
          <a:xfrm>
            <a:off x="251520" y="1196752"/>
            <a:ext cx="8503920" cy="5328592"/>
          </a:xfrm>
        </p:spPr>
        <p:txBody>
          <a:bodyPr>
            <a:noAutofit/>
          </a:bodyPr>
          <a:lstStyle/>
          <a:p>
            <a:r>
              <a:rPr lang="es-CL" sz="3200" dirty="0">
                <a:latin typeface="Calibri" panose="020F0502020204030204" pitchFamily="34" charset="0"/>
              </a:rPr>
              <a:t>Debemos desear identificarnos con los alcohólicos y drogadictos, con las prostitutas, con aquellos que han sido abandonados, con los pandilleros, hasta el punto de sentir sus enfermedades, su dolor, su sufrimiento y que nuestros corazones sean movidos a tener una verdadera compasión por ellos. Es entonces cuando seremos capaces de ponemos en la brecha delante de Dios e interceder de una manera efectiva por ellos y mover la mano de Dios. </a:t>
            </a:r>
            <a:br>
              <a:rPr lang="es-CL" sz="3200" dirty="0">
                <a:latin typeface="Calibri" panose="020F0502020204030204" pitchFamily="34" charset="0"/>
              </a:rPr>
            </a:br>
            <a:endParaRPr lang="es-CL" sz="3200" dirty="0">
              <a:latin typeface="Calibri" panose="020F0502020204030204" pitchFamily="34" charset="0"/>
            </a:endParaRPr>
          </a:p>
        </p:txBody>
      </p:sp>
    </p:spTree>
    <p:extLst>
      <p:ext uri="{BB962C8B-B14F-4D97-AF65-F5344CB8AC3E}">
        <p14:creationId xmlns:p14="http://schemas.microsoft.com/office/powerpoint/2010/main" val="47677642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rPr>
              <a:t>Primera Etapa</a:t>
            </a:r>
            <a:endParaRPr lang="es-CL" dirty="0">
              <a:ln>
                <a:solidFill>
                  <a:sysClr val="windowText" lastClr="000000"/>
                </a:solidFill>
              </a:ln>
            </a:endParaRPr>
          </a:p>
        </p:txBody>
      </p:sp>
      <p:sp>
        <p:nvSpPr>
          <p:cNvPr id="3" name="2 Marcador de contenido"/>
          <p:cNvSpPr>
            <a:spLocks noGrp="1"/>
          </p:cNvSpPr>
          <p:nvPr>
            <p:ph sz="quarter" idx="1"/>
          </p:nvPr>
        </p:nvSpPr>
        <p:spPr/>
        <p:txBody>
          <a:bodyPr>
            <a:normAutofit lnSpcReduction="10000"/>
          </a:bodyPr>
          <a:lstStyle/>
          <a:p>
            <a:r>
              <a:rPr lang="es-CL" sz="3200" dirty="0">
                <a:latin typeface="Calibri" panose="020F0502020204030204" pitchFamily="34" charset="0"/>
              </a:rPr>
              <a:t>La verdadera intercesión identifica al intercesor con aquél por el que se intercede, y lo lleva a un lugar predominante con Dios. En nuestra intercesión por otros, debemos desear estar en el lugar donde ellos están. Debemos identificamos con sus necesidades y sentir sus enfermedades y así intercederemos de una forma efectiva a su favor. </a:t>
            </a:r>
            <a:r>
              <a:rPr lang="es-CL" sz="3200" dirty="0" smtClean="0">
                <a:latin typeface="Calibri" panose="020F0502020204030204" pitchFamily="34" charset="0"/>
              </a:rPr>
              <a:t>JESUCRISTO es un verdadero Intercesor, a El imitar.</a:t>
            </a:r>
            <a:r>
              <a:rPr lang="es-CL" sz="3200" dirty="0">
                <a:latin typeface="Calibri" panose="020F0502020204030204" pitchFamily="34" charset="0"/>
              </a:rPr>
              <a:t/>
            </a:r>
            <a:br>
              <a:rPr lang="es-CL" sz="3200" dirty="0">
                <a:latin typeface="Calibri" panose="020F0502020204030204" pitchFamily="34" charset="0"/>
              </a:rPr>
            </a:br>
            <a:endParaRPr lang="es-CL" sz="3200" dirty="0">
              <a:latin typeface="Calibri" panose="020F0502020204030204" pitchFamily="34" charset="0"/>
            </a:endParaRPr>
          </a:p>
        </p:txBody>
      </p:sp>
    </p:spTree>
    <p:extLst>
      <p:ext uri="{BB962C8B-B14F-4D97-AF65-F5344CB8AC3E}">
        <p14:creationId xmlns:p14="http://schemas.microsoft.com/office/powerpoint/2010/main" val="59972873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188640"/>
            <a:ext cx="8534400" cy="758952"/>
          </a:xfrm>
        </p:spPr>
        <p:txBody>
          <a:bodyPr>
            <a:normAutofit fontScale="90000"/>
          </a:bodyPr>
          <a:lstStyle/>
          <a:p>
            <a:r>
              <a:rPr lang="es-CL" dirty="0" smtClean="0"/>
              <a:t/>
            </a:r>
            <a:br>
              <a:rPr lang="es-CL" dirty="0" smtClean="0"/>
            </a:br>
            <a:r>
              <a:rPr lang="es-CL" dirty="0"/>
              <a:t/>
            </a:r>
            <a:br>
              <a:rPr lang="es-CL" dirty="0"/>
            </a:br>
            <a:r>
              <a:rPr lang="es-CL" dirty="0" smtClean="0"/>
              <a:t/>
            </a:r>
            <a:br>
              <a:rPr lang="es-CL" dirty="0" smtClean="0"/>
            </a:br>
            <a:r>
              <a:rPr lang="es-CL" dirty="0"/>
              <a:t/>
            </a:r>
            <a:br>
              <a:rPr lang="es-CL" dirty="0"/>
            </a:br>
            <a:r>
              <a:rPr lang="es-CL" dirty="0" smtClean="0"/>
              <a:t/>
            </a:r>
            <a:br>
              <a:rPr lang="es-CL" dirty="0" smtClean="0"/>
            </a:br>
            <a:r>
              <a:rPr lang="es-CL" dirty="0"/>
              <a:t/>
            </a:r>
            <a:br>
              <a:rPr lang="es-CL" dirty="0"/>
            </a:br>
            <a:r>
              <a:rPr lang="es-CL" dirty="0" smtClean="0"/>
              <a:t/>
            </a:r>
            <a:br>
              <a:rPr lang="es-CL" dirty="0" smtClean="0"/>
            </a:br>
            <a:r>
              <a:rPr lang="es-CL" dirty="0" smtClean="0"/>
              <a:t/>
            </a:r>
            <a:br>
              <a:rPr lang="es-CL" dirty="0" smtClean="0"/>
            </a:br>
            <a:r>
              <a:rPr lang="es-CL" dirty="0"/>
              <a:t/>
            </a:r>
            <a:br>
              <a:rPr lang="es-CL" dirty="0"/>
            </a:br>
            <a:r>
              <a:rPr lang="es-CL" dirty="0"/>
              <a:t> </a:t>
            </a:r>
            <a:br>
              <a:rPr lang="es-CL" dirty="0"/>
            </a:br>
            <a:r>
              <a:rPr lang="es-CL" dirty="0" smtClean="0">
                <a:ln>
                  <a:solidFill>
                    <a:sysClr val="windowText" lastClr="000000"/>
                  </a:solidFill>
                </a:ln>
              </a:rPr>
              <a:t>Segunda Etapa</a:t>
            </a:r>
            <a:endParaRPr lang="es-CL" dirty="0">
              <a:ln>
                <a:solidFill>
                  <a:sysClr val="windowText" lastClr="000000"/>
                </a:solidFill>
              </a:ln>
            </a:endParaRPr>
          </a:p>
        </p:txBody>
      </p:sp>
      <p:sp>
        <p:nvSpPr>
          <p:cNvPr id="3" name="2 Marcador de contenido"/>
          <p:cNvSpPr>
            <a:spLocks noGrp="1"/>
          </p:cNvSpPr>
          <p:nvPr>
            <p:ph sz="quarter" idx="1"/>
          </p:nvPr>
        </p:nvSpPr>
        <p:spPr/>
        <p:txBody>
          <a:bodyPr>
            <a:normAutofit fontScale="92500"/>
          </a:bodyPr>
          <a:lstStyle/>
          <a:p>
            <a:r>
              <a:rPr lang="es-CL" dirty="0" smtClean="0"/>
              <a:t>EL </a:t>
            </a:r>
            <a:r>
              <a:rPr lang="es-CL" dirty="0"/>
              <a:t>SACRIFICIO DE SI MISMO </a:t>
            </a:r>
            <a:br>
              <a:rPr lang="es-CL" dirty="0"/>
            </a:br>
            <a:r>
              <a:rPr lang="es-CL" dirty="0"/>
              <a:t/>
            </a:r>
            <a:br>
              <a:rPr lang="es-CL" dirty="0"/>
            </a:br>
            <a:r>
              <a:rPr lang="es-CL" sz="3600" dirty="0">
                <a:latin typeface="Calibri" panose="020F0502020204030204" pitchFamily="34" charset="0"/>
              </a:rPr>
              <a:t>Cristo, el Gran Intercesor hizo el sacrificio máximo, dando Su vida por nosotros. Jesús dijo: </a:t>
            </a:r>
            <a:br>
              <a:rPr lang="es-CL" sz="3600" dirty="0">
                <a:latin typeface="Calibri" panose="020F0502020204030204" pitchFamily="34" charset="0"/>
              </a:rPr>
            </a:br>
            <a:r>
              <a:rPr lang="es-CL" sz="3600" dirty="0">
                <a:latin typeface="Calibri" panose="020F0502020204030204" pitchFamily="34" charset="0"/>
              </a:rPr>
              <a:t/>
            </a:r>
            <a:br>
              <a:rPr lang="es-CL" sz="3600" dirty="0">
                <a:latin typeface="Calibri" panose="020F0502020204030204" pitchFamily="34" charset="0"/>
              </a:rPr>
            </a:br>
            <a:r>
              <a:rPr lang="es-CL" sz="3600" dirty="0">
                <a:latin typeface="Calibri" panose="020F0502020204030204" pitchFamily="34" charset="0"/>
              </a:rPr>
              <a:t>"Nadie tiene mayor amor que éste, que uno ponga su vida por sus amigos". (Juan 15:13) </a:t>
            </a:r>
            <a:br>
              <a:rPr lang="es-CL" sz="3600" dirty="0">
                <a:latin typeface="Calibri" panose="020F0502020204030204" pitchFamily="34" charset="0"/>
              </a:rPr>
            </a:br>
            <a:endParaRPr lang="es-CL" sz="3600" dirty="0">
              <a:latin typeface="Calibri" panose="020F0502020204030204" pitchFamily="34" charset="0"/>
            </a:endParaRPr>
          </a:p>
        </p:txBody>
      </p:sp>
    </p:spTree>
    <p:extLst>
      <p:ext uri="{BB962C8B-B14F-4D97-AF65-F5344CB8AC3E}">
        <p14:creationId xmlns:p14="http://schemas.microsoft.com/office/powerpoint/2010/main" val="369179316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rPr>
              <a:t>Segunda Etapa</a:t>
            </a:r>
            <a:endParaRPr lang="es-CL" dirty="0">
              <a:ln>
                <a:solidFill>
                  <a:sysClr val="windowText" lastClr="000000"/>
                </a:solidFill>
              </a:ln>
            </a:endParaRPr>
          </a:p>
        </p:txBody>
      </p:sp>
      <p:sp>
        <p:nvSpPr>
          <p:cNvPr id="3" name="2 Marcador de contenido"/>
          <p:cNvSpPr>
            <a:spLocks noGrp="1"/>
          </p:cNvSpPr>
          <p:nvPr>
            <p:ph sz="quarter" idx="1"/>
          </p:nvPr>
        </p:nvSpPr>
        <p:spPr/>
        <p:txBody>
          <a:bodyPr>
            <a:normAutofit lnSpcReduction="10000"/>
          </a:bodyPr>
          <a:lstStyle/>
          <a:p>
            <a:r>
              <a:rPr lang="es-CL" dirty="0"/>
              <a:t>En nuestra intercesión, debemos poner nuestra propia vida como sacrificio a favor de aquellos por los que estamos orando. Debemos crucificamos y dejar a un lado nuestros propios deseos y entregarnos en sacrificio a través de la oración y el ayuno a favor de las necesidades de otros. </a:t>
            </a:r>
            <a:br>
              <a:rPr lang="es-CL" dirty="0"/>
            </a:br>
            <a:endParaRPr lang="es-CL" dirty="0" smtClean="0"/>
          </a:p>
          <a:p>
            <a:r>
              <a:rPr lang="es-CL" dirty="0" smtClean="0"/>
              <a:t>Jesús </a:t>
            </a:r>
            <a:r>
              <a:rPr lang="es-CL" dirty="0"/>
              <a:t>dijo: "De cierto, de cierto os digo, que si el grano de trigo no cae en la Tierra y muere, queda solo; pero si muere lleva mucho fruto". (Juan 12:24) </a:t>
            </a:r>
            <a:br>
              <a:rPr lang="es-CL" dirty="0"/>
            </a:br>
            <a:endParaRPr lang="es-CL" dirty="0"/>
          </a:p>
        </p:txBody>
      </p:sp>
    </p:spTree>
    <p:extLst>
      <p:ext uri="{BB962C8B-B14F-4D97-AF65-F5344CB8AC3E}">
        <p14:creationId xmlns:p14="http://schemas.microsoft.com/office/powerpoint/2010/main" val="228686457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a:ln>
                  <a:solidFill>
                    <a:sysClr val="windowText" lastClr="000000"/>
                  </a:solidFill>
                </a:ln>
              </a:rPr>
              <a:t>Segunda Etapa</a:t>
            </a:r>
            <a:endParaRPr lang="es-CL" dirty="0"/>
          </a:p>
        </p:txBody>
      </p:sp>
      <p:sp>
        <p:nvSpPr>
          <p:cNvPr id="3" name="2 Marcador de contenido"/>
          <p:cNvSpPr>
            <a:spLocks noGrp="1"/>
          </p:cNvSpPr>
          <p:nvPr>
            <p:ph sz="quarter" idx="1"/>
          </p:nvPr>
        </p:nvSpPr>
        <p:spPr/>
        <p:txBody>
          <a:bodyPr/>
          <a:lstStyle/>
          <a:p>
            <a:r>
              <a:rPr lang="es-CL" dirty="0"/>
              <a:t>Solamente cuando morimos a nosotros mismos, a nuestros deseos, y nos entregamos en sacrificio a través del ayuno y la oración por los demás, </a:t>
            </a:r>
            <a:endParaRPr lang="es-CL" dirty="0" smtClean="0"/>
          </a:p>
          <a:p>
            <a:r>
              <a:rPr lang="es-CL" dirty="0"/>
              <a:t>E</a:t>
            </a:r>
            <a:r>
              <a:rPr lang="es-CL" dirty="0" smtClean="0"/>
              <a:t>l </a:t>
            </a:r>
            <a:r>
              <a:rPr lang="es-CL" dirty="0"/>
              <a:t>Espíritu Santo fluirá a través de nosotros para cumplir Su trabajo de intercesión. </a:t>
            </a:r>
            <a:br>
              <a:rPr lang="es-CL" dirty="0"/>
            </a:br>
            <a:r>
              <a:rPr lang="es-CL" dirty="0"/>
              <a:t>Uno de los ministerios principales del Espíritu Santo sobre la Tierra hoy, es la intercesión</a:t>
            </a:r>
            <a:r>
              <a:rPr lang="es-CL" dirty="0" smtClean="0"/>
              <a:t>.</a:t>
            </a:r>
          </a:p>
          <a:p>
            <a:r>
              <a:rPr lang="es-CL" dirty="0" smtClean="0"/>
              <a:t> </a:t>
            </a:r>
            <a:r>
              <a:rPr lang="es-CL" dirty="0"/>
              <a:t>Es el Espíritu Santo quien pone en nuestro corazón la carga por los demás y nos llama a interceder</a:t>
            </a:r>
          </a:p>
        </p:txBody>
      </p:sp>
    </p:spTree>
    <p:extLst>
      <p:ext uri="{BB962C8B-B14F-4D97-AF65-F5344CB8AC3E}">
        <p14:creationId xmlns:p14="http://schemas.microsoft.com/office/powerpoint/2010/main" val="202847722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a:ln>
                  <a:solidFill>
                    <a:sysClr val="windowText" lastClr="000000"/>
                  </a:solidFill>
                </a:ln>
              </a:rPr>
              <a:t>Segunda Etapa</a:t>
            </a:r>
            <a:endParaRPr lang="es-CL" dirty="0"/>
          </a:p>
        </p:txBody>
      </p:sp>
      <p:sp>
        <p:nvSpPr>
          <p:cNvPr id="3" name="2 Marcador de contenido"/>
          <p:cNvSpPr>
            <a:spLocks noGrp="1"/>
          </p:cNvSpPr>
          <p:nvPr>
            <p:ph sz="quarter" idx="1"/>
          </p:nvPr>
        </p:nvSpPr>
        <p:spPr/>
        <p:txBody>
          <a:bodyPr/>
          <a:lstStyle/>
          <a:p>
            <a:r>
              <a:rPr lang="es-CL" dirty="0"/>
              <a:t>Durante la intercesión cuanto más nos llenemos del Espíritu Santo, El orara a través de nosotros. </a:t>
            </a:r>
            <a:endParaRPr lang="es-CL" dirty="0" smtClean="0"/>
          </a:p>
          <a:p>
            <a:r>
              <a:rPr lang="es-CL" dirty="0" smtClean="0"/>
              <a:t>Cuando </a:t>
            </a:r>
            <a:r>
              <a:rPr lang="es-CL" dirty="0"/>
              <a:t>empezamos a orar en el Espíritu en lenguas desconocidas, el Espíritu comienza a clamar e interceder con "gemidos indecibles". </a:t>
            </a:r>
            <a:endParaRPr lang="es-CL" dirty="0" smtClean="0"/>
          </a:p>
          <a:p>
            <a:r>
              <a:rPr lang="es-CL" dirty="0" smtClean="0"/>
              <a:t>Cuando </a:t>
            </a:r>
            <a:r>
              <a:rPr lang="es-CL" dirty="0"/>
              <a:t>oramos en el Espíritu, en lenguas, nos estamos edificando en fe. (Judas 20) El Espíritu Santo fluye en nosotros para fortalecemos en el tiempo de necesidad. </a:t>
            </a:r>
          </a:p>
        </p:txBody>
      </p:sp>
    </p:spTree>
    <p:extLst>
      <p:ext uri="{BB962C8B-B14F-4D97-AF65-F5344CB8AC3E}">
        <p14:creationId xmlns:p14="http://schemas.microsoft.com/office/powerpoint/2010/main" val="400554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rPr>
              <a:t>Texto Ezequiel 22:23-31</a:t>
            </a:r>
            <a:endParaRPr lang="es-CL" dirty="0">
              <a:ln>
                <a:solidFill>
                  <a:sysClr val="windowText" lastClr="000000"/>
                </a:solidFill>
              </a:ln>
            </a:endParaRPr>
          </a:p>
        </p:txBody>
      </p:sp>
      <p:sp>
        <p:nvSpPr>
          <p:cNvPr id="3" name="2 Marcador de contenido"/>
          <p:cNvSpPr>
            <a:spLocks noGrp="1"/>
          </p:cNvSpPr>
          <p:nvPr>
            <p:ph sz="quarter" idx="1"/>
          </p:nvPr>
        </p:nvSpPr>
        <p:spPr/>
        <p:txBody>
          <a:bodyPr>
            <a:normAutofit fontScale="85000" lnSpcReduction="20000"/>
          </a:bodyPr>
          <a:lstStyle/>
          <a:p>
            <a:r>
              <a:rPr lang="es-CL" b="1" i="1" dirty="0" smtClean="0"/>
              <a:t>Vino </a:t>
            </a:r>
            <a:r>
              <a:rPr lang="es-CL" b="1" i="1" dirty="0"/>
              <a:t>a mí palabra de Jehová, diciendo:</a:t>
            </a:r>
            <a:br>
              <a:rPr lang="es-CL" b="1" i="1" dirty="0"/>
            </a:br>
            <a:r>
              <a:rPr lang="es-CL" b="1" i="1" dirty="0"/>
              <a:t>Hijo de hombre, di a ella: Tú no eres tierra limpia, ni rociada con lluvia en el día del furor.</a:t>
            </a:r>
            <a:br>
              <a:rPr lang="es-CL" b="1" i="1" dirty="0"/>
            </a:br>
            <a:r>
              <a:rPr lang="es-CL" b="1" i="1" dirty="0"/>
              <a:t/>
            </a:r>
            <a:br>
              <a:rPr lang="es-CL" b="1" i="1" dirty="0"/>
            </a:br>
            <a:r>
              <a:rPr lang="es-CL" b="1" i="1" dirty="0"/>
              <a:t>Hay conjuración de sus profetas en medio de ella, como león rugiente que arrebata presa; devoraron almas, tomaron haciendas y honra, multiplicaron sus viudas en medio de ella.</a:t>
            </a:r>
            <a:br>
              <a:rPr lang="es-CL" b="1" i="1" dirty="0"/>
            </a:br>
            <a:r>
              <a:rPr lang="es-CL" b="1" i="1" dirty="0"/>
              <a:t/>
            </a:r>
            <a:br>
              <a:rPr lang="es-CL" b="1" i="1" dirty="0"/>
            </a:br>
            <a:r>
              <a:rPr lang="es-CL" b="1" i="1" dirty="0"/>
              <a:t>Sus sacerdotes violaron mi ley, y contaminaron mis santuarios; entre lo santo y lo profano no hicieron diferencia, ni distinguieron entre inmundo y limpio; y de mis días de reposo apartaron sus ojos, y yo he sido profanado en medio de ellos.</a:t>
            </a:r>
            <a:br>
              <a:rPr lang="es-CL" b="1" i="1" dirty="0"/>
            </a:br>
            <a:endParaRPr lang="es-CL" dirty="0"/>
          </a:p>
        </p:txBody>
      </p:sp>
    </p:spTree>
    <p:extLst>
      <p:ext uri="{BB962C8B-B14F-4D97-AF65-F5344CB8AC3E}">
        <p14:creationId xmlns:p14="http://schemas.microsoft.com/office/powerpoint/2010/main" val="136697924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rPr>
              <a:t>Segunda Etapa</a:t>
            </a:r>
            <a:endParaRPr lang="es-CL" dirty="0">
              <a:ln>
                <a:solidFill>
                  <a:sysClr val="windowText" lastClr="000000"/>
                </a:solidFill>
              </a:ln>
            </a:endParaRPr>
          </a:p>
        </p:txBody>
      </p:sp>
      <p:sp>
        <p:nvSpPr>
          <p:cNvPr id="3" name="2 Marcador de contenido"/>
          <p:cNvSpPr>
            <a:spLocks noGrp="1"/>
          </p:cNvSpPr>
          <p:nvPr>
            <p:ph sz="quarter" idx="1"/>
          </p:nvPr>
        </p:nvSpPr>
        <p:spPr/>
        <p:txBody>
          <a:bodyPr/>
          <a:lstStyle/>
          <a:p>
            <a:r>
              <a:rPr lang="es-CL" dirty="0"/>
              <a:t>Hoy día hay muchos cristianos que piensan erróneamente que no son aptos o que no saben cómo interceder</a:t>
            </a:r>
            <a:r>
              <a:rPr lang="es-CL" dirty="0" smtClean="0"/>
              <a:t>.</a:t>
            </a:r>
          </a:p>
          <a:p>
            <a:r>
              <a:rPr lang="es-CL" dirty="0" smtClean="0"/>
              <a:t> </a:t>
            </a:r>
            <a:r>
              <a:rPr lang="es-CL" dirty="0"/>
              <a:t>La verdad es que venimos a ser intercesores por causa del Intercesor que vive en nosotros</a:t>
            </a:r>
            <a:r>
              <a:rPr lang="es-CL" dirty="0" smtClean="0"/>
              <a:t>.</a:t>
            </a:r>
          </a:p>
          <a:p>
            <a:r>
              <a:rPr lang="es-CL" dirty="0" smtClean="0"/>
              <a:t> </a:t>
            </a:r>
            <a:r>
              <a:rPr lang="es-CL" dirty="0"/>
              <a:t>Cuánto más morimos, y nos llenamos del Espíritu Santo, más podrá utilizamos e interceder a través de nosotros. </a:t>
            </a:r>
          </a:p>
        </p:txBody>
      </p:sp>
    </p:spTree>
    <p:extLst>
      <p:ext uri="{BB962C8B-B14F-4D97-AF65-F5344CB8AC3E}">
        <p14:creationId xmlns:p14="http://schemas.microsoft.com/office/powerpoint/2010/main" val="122328738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rPr>
              <a:t>Tercer Etapa</a:t>
            </a:r>
            <a:endParaRPr lang="es-CL" dirty="0">
              <a:ln>
                <a:solidFill>
                  <a:sysClr val="windowText" lastClr="000000"/>
                </a:solidFill>
              </a:ln>
            </a:endParaRPr>
          </a:p>
        </p:txBody>
      </p:sp>
      <p:sp>
        <p:nvSpPr>
          <p:cNvPr id="3" name="2 Marcador de contenido"/>
          <p:cNvSpPr>
            <a:spLocks noGrp="1"/>
          </p:cNvSpPr>
          <p:nvPr>
            <p:ph sz="quarter" idx="1"/>
          </p:nvPr>
        </p:nvSpPr>
        <p:spPr/>
        <p:txBody>
          <a:bodyPr>
            <a:normAutofit lnSpcReduction="10000"/>
          </a:bodyPr>
          <a:lstStyle/>
          <a:p>
            <a:r>
              <a:rPr lang="es-CL" dirty="0"/>
              <a:t>EL PODER Y LA AUTORIDAD </a:t>
            </a:r>
            <a:br>
              <a:rPr lang="es-CL" dirty="0"/>
            </a:br>
            <a:r>
              <a:rPr lang="es-CL" dirty="0"/>
              <a:t/>
            </a:r>
            <a:br>
              <a:rPr lang="es-CL" dirty="0"/>
            </a:br>
            <a:r>
              <a:rPr lang="es-CL" dirty="0">
                <a:latin typeface="Calibri" panose="020F0502020204030204" pitchFamily="34" charset="0"/>
              </a:rPr>
              <a:t>A través de la intercesión de Cristo, Su identificación, Su obediencia y Su completa sumisión a la voluntad de Dios, Su propio sacrificio, Su muerte en la cruz, El obtuvo Su posición de supremo poder y autoridad sobre todas las cosas. </a:t>
            </a:r>
            <a:br>
              <a:rPr lang="es-CL" dirty="0">
                <a:latin typeface="Calibri" panose="020F0502020204030204" pitchFamily="34" charset="0"/>
              </a:rPr>
            </a:br>
            <a:r>
              <a:rPr lang="es-CL" dirty="0">
                <a:latin typeface="Calibri" panose="020F0502020204030204" pitchFamily="34" charset="0"/>
              </a:rPr>
              <a:t>Cuando morimos a nosotros mismos y permitimos que el Espíritu Santo tenga control absoluto para orar a través de nosotros con gemidos indecibles, entraremos en el terreno de poder y autoridad que nos pertenece en el Nombre de Jesús. </a:t>
            </a:r>
          </a:p>
        </p:txBody>
      </p:sp>
    </p:spTree>
    <p:extLst>
      <p:ext uri="{BB962C8B-B14F-4D97-AF65-F5344CB8AC3E}">
        <p14:creationId xmlns:p14="http://schemas.microsoft.com/office/powerpoint/2010/main" val="14593159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rPr>
              <a:t>Tercer Etapa</a:t>
            </a:r>
            <a:endParaRPr lang="es-CL" dirty="0">
              <a:ln>
                <a:solidFill>
                  <a:sysClr val="windowText" lastClr="000000"/>
                </a:solidFill>
              </a:ln>
            </a:endParaRPr>
          </a:p>
        </p:txBody>
      </p:sp>
      <p:sp>
        <p:nvSpPr>
          <p:cNvPr id="3" name="2 Marcador de contenido"/>
          <p:cNvSpPr>
            <a:spLocks noGrp="1"/>
          </p:cNvSpPr>
          <p:nvPr>
            <p:ph sz="quarter" idx="1"/>
          </p:nvPr>
        </p:nvSpPr>
        <p:spPr/>
        <p:txBody>
          <a:bodyPr>
            <a:noAutofit/>
          </a:bodyPr>
          <a:lstStyle/>
          <a:p>
            <a:r>
              <a:rPr lang="es-CL" sz="3200" dirty="0">
                <a:latin typeface="Calibri" panose="020F0502020204030204" pitchFamily="34" charset="0"/>
              </a:rPr>
              <a:t>Hemos ganado esta posición de poder espiritual a través de la intercesión en donde seremos capaces de proclamar palabras de liberación. </a:t>
            </a:r>
            <a:endParaRPr lang="es-CL" sz="3200" dirty="0" smtClean="0">
              <a:latin typeface="Calibri" panose="020F0502020204030204" pitchFamily="34" charset="0"/>
            </a:endParaRPr>
          </a:p>
          <a:p>
            <a:r>
              <a:rPr lang="es-CL" sz="3200" dirty="0" smtClean="0">
                <a:latin typeface="Calibri" panose="020F0502020204030204" pitchFamily="34" charset="0"/>
              </a:rPr>
              <a:t>Estamos </a:t>
            </a:r>
            <a:r>
              <a:rPr lang="es-CL" sz="3200" dirty="0">
                <a:latin typeface="Calibri" panose="020F0502020204030204" pitchFamily="34" charset="0"/>
              </a:rPr>
              <a:t>investidos con la autoridad del Espíritu Santo; y es desde esta posición que se harán esas "mayores cosas en el Nombre de Jesús" de las cuales el Señor habló. Esta es la verdadera intercesión. </a:t>
            </a:r>
            <a:br>
              <a:rPr lang="es-CL" sz="3200" dirty="0">
                <a:latin typeface="Calibri" panose="020F0502020204030204" pitchFamily="34" charset="0"/>
              </a:rPr>
            </a:br>
            <a:endParaRPr lang="es-CL" sz="3200" dirty="0">
              <a:latin typeface="Calibri" panose="020F0502020204030204" pitchFamily="34" charset="0"/>
            </a:endParaRPr>
          </a:p>
        </p:txBody>
      </p:sp>
    </p:spTree>
    <p:extLst>
      <p:ext uri="{BB962C8B-B14F-4D97-AF65-F5344CB8AC3E}">
        <p14:creationId xmlns:p14="http://schemas.microsoft.com/office/powerpoint/2010/main" val="169536058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rPr>
              <a:t>Tercer Etapa</a:t>
            </a:r>
            <a:endParaRPr lang="es-CL" dirty="0">
              <a:ln>
                <a:solidFill>
                  <a:sysClr val="windowText" lastClr="000000"/>
                </a:solidFill>
              </a:ln>
            </a:endParaRPr>
          </a:p>
        </p:txBody>
      </p:sp>
      <p:sp>
        <p:nvSpPr>
          <p:cNvPr id="3" name="2 Marcador de contenido"/>
          <p:cNvSpPr>
            <a:spLocks noGrp="1"/>
          </p:cNvSpPr>
          <p:nvPr>
            <p:ph sz="quarter" idx="1"/>
          </p:nvPr>
        </p:nvSpPr>
        <p:spPr/>
        <p:txBody>
          <a:bodyPr>
            <a:normAutofit/>
          </a:bodyPr>
          <a:lstStyle/>
          <a:p>
            <a:r>
              <a:rPr lang="es-CL" sz="3200" dirty="0">
                <a:latin typeface="Calibri" panose="020F0502020204030204" pitchFamily="34" charset="0"/>
              </a:rPr>
              <a:t>Esta posición de poder y autoridad no es algo que podemos obtener por nuestra propia fuerza. Es una posición de intercesión en la que el Espíritu Santo nos da a medida que El nos llena. El Intercesor que vive en nosotros completará Su trabajo de intercesión en la Tierra a través de nosotros mientras presentemos nuestros cuerpos como sacrificio vivo. </a:t>
            </a:r>
          </a:p>
        </p:txBody>
      </p:sp>
    </p:spTree>
    <p:extLst>
      <p:ext uri="{BB962C8B-B14F-4D97-AF65-F5344CB8AC3E}">
        <p14:creationId xmlns:p14="http://schemas.microsoft.com/office/powerpoint/2010/main" val="427858869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rPr>
              <a:t>Tercer Etapa</a:t>
            </a:r>
            <a:endParaRPr lang="es-CL" dirty="0">
              <a:ln>
                <a:solidFill>
                  <a:sysClr val="windowText" lastClr="000000"/>
                </a:solidFill>
              </a:ln>
            </a:endParaRPr>
          </a:p>
        </p:txBody>
      </p:sp>
      <p:sp>
        <p:nvSpPr>
          <p:cNvPr id="3" name="2 Marcador de contenido"/>
          <p:cNvSpPr>
            <a:spLocks noGrp="1"/>
          </p:cNvSpPr>
          <p:nvPr>
            <p:ph sz="quarter" idx="1"/>
          </p:nvPr>
        </p:nvSpPr>
        <p:spPr/>
        <p:txBody>
          <a:bodyPr>
            <a:noAutofit/>
          </a:bodyPr>
          <a:lstStyle/>
          <a:p>
            <a:r>
              <a:rPr lang="es-CL" sz="3600" dirty="0">
                <a:latin typeface="Calibri" panose="020F0502020204030204" pitchFamily="34" charset="0"/>
              </a:rPr>
              <a:t>En esta nueva dimensión de poder y autoridad a través de la intercesión seremos capaces de venir delante de Dios a favor de nuestras necesidades, de nuestras familias, de aquellos que amamos, de nuestras ciudades y tomar todo lo que Dios ha prometido en Su Pacto con nosotros. </a:t>
            </a:r>
            <a:br>
              <a:rPr lang="es-CL" sz="3600" dirty="0">
                <a:latin typeface="Calibri" panose="020F0502020204030204" pitchFamily="34" charset="0"/>
              </a:rPr>
            </a:br>
            <a:r>
              <a:rPr lang="es-CL" sz="3600" dirty="0">
                <a:latin typeface="Calibri" panose="020F0502020204030204" pitchFamily="34" charset="0"/>
              </a:rPr>
              <a:t/>
            </a:r>
            <a:br>
              <a:rPr lang="es-CL" sz="3600" dirty="0">
                <a:latin typeface="Calibri" panose="020F0502020204030204" pitchFamily="34" charset="0"/>
              </a:rPr>
            </a:br>
            <a:endParaRPr lang="es-CL" sz="3600" dirty="0">
              <a:latin typeface="Calibri" panose="020F0502020204030204" pitchFamily="34" charset="0"/>
            </a:endParaRPr>
          </a:p>
        </p:txBody>
      </p:sp>
    </p:spTree>
    <p:extLst>
      <p:ext uri="{BB962C8B-B14F-4D97-AF65-F5344CB8AC3E}">
        <p14:creationId xmlns:p14="http://schemas.microsoft.com/office/powerpoint/2010/main" val="69315297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rPr>
              <a:t>El Llamado</a:t>
            </a:r>
            <a:endParaRPr lang="es-CL" dirty="0">
              <a:ln>
                <a:solidFill>
                  <a:sysClr val="windowText" lastClr="000000"/>
                </a:solidFill>
              </a:ln>
            </a:endParaRPr>
          </a:p>
        </p:txBody>
      </p:sp>
      <p:sp>
        <p:nvSpPr>
          <p:cNvPr id="3" name="2 Marcador de contenido"/>
          <p:cNvSpPr>
            <a:spLocks noGrp="1"/>
          </p:cNvSpPr>
          <p:nvPr>
            <p:ph sz="quarter" idx="1"/>
          </p:nvPr>
        </p:nvSpPr>
        <p:spPr/>
        <p:txBody>
          <a:bodyPr>
            <a:noAutofit/>
          </a:bodyPr>
          <a:lstStyle/>
          <a:p>
            <a:r>
              <a:rPr lang="es-CL" sz="2400" dirty="0">
                <a:latin typeface="Calibri" panose="020F0502020204030204" pitchFamily="34" charset="0"/>
              </a:rPr>
              <a:t>¡USTED TIENE UN LLAMADO </a:t>
            </a:r>
            <a:br>
              <a:rPr lang="es-CL" sz="2400" dirty="0">
                <a:latin typeface="Calibri" panose="020F0502020204030204" pitchFamily="34" charset="0"/>
              </a:rPr>
            </a:br>
            <a:r>
              <a:rPr lang="es-CL" sz="2400" dirty="0">
                <a:latin typeface="Calibri" panose="020F0502020204030204" pitchFamily="34" charset="0"/>
              </a:rPr>
              <a:t>SANTO Y SAGRADO! </a:t>
            </a:r>
            <a:br>
              <a:rPr lang="es-CL" sz="2400" dirty="0">
                <a:latin typeface="Calibri" panose="020F0502020204030204" pitchFamily="34" charset="0"/>
              </a:rPr>
            </a:br>
            <a:r>
              <a:rPr lang="es-CL" sz="2400" dirty="0">
                <a:latin typeface="Calibri" panose="020F0502020204030204" pitchFamily="34" charset="0"/>
              </a:rPr>
              <a:t/>
            </a:r>
            <a:br>
              <a:rPr lang="es-CL" sz="2400" dirty="0">
                <a:latin typeface="Calibri" panose="020F0502020204030204" pitchFamily="34" charset="0"/>
              </a:rPr>
            </a:br>
            <a:r>
              <a:rPr lang="es-CL" sz="2400" dirty="0">
                <a:latin typeface="Calibri" panose="020F0502020204030204" pitchFamily="34" charset="0"/>
              </a:rPr>
              <a:t>El papel de intercesor es un llamado santo. Así como Jesús intercedió por el mundo a través de Su vida y muerte y nos reconcilió con Dios, Su Iglesia, usted y yo, hemos sido llamados a interceder y a reconciliar al hombre con Dios. </a:t>
            </a:r>
            <a:br>
              <a:rPr lang="es-CL" sz="2400" dirty="0">
                <a:latin typeface="Calibri" panose="020F0502020204030204" pitchFamily="34" charset="0"/>
              </a:rPr>
            </a:br>
            <a:r>
              <a:rPr lang="es-CL" sz="2400" dirty="0">
                <a:latin typeface="Calibri" panose="020F0502020204030204" pitchFamily="34" charset="0"/>
              </a:rPr>
              <a:t>Por Su Espíritu usted tiene un real sacerdocio. </a:t>
            </a:r>
            <a:br>
              <a:rPr lang="es-CL" sz="2400" dirty="0">
                <a:latin typeface="Calibri" panose="020F0502020204030204" pitchFamily="34" charset="0"/>
              </a:rPr>
            </a:br>
            <a:r>
              <a:rPr lang="es-CL" sz="2400" dirty="0">
                <a:latin typeface="Calibri" panose="020F0502020204030204" pitchFamily="34" charset="0"/>
              </a:rPr>
              <a:t>El Apóstol Pedro dijo: "Mas vosotros sois linaje escogido, real sacerdocio, nación santa, pueblo adquirido por Dios, para que anunciéis las virtudes de Aquel que os llamó a Su luz admirable". (I Pedro 2:9) </a:t>
            </a:r>
            <a:br>
              <a:rPr lang="es-CL" sz="2400" dirty="0">
                <a:latin typeface="Calibri" panose="020F0502020204030204" pitchFamily="34" charset="0"/>
              </a:rPr>
            </a:br>
            <a:endParaRPr lang="es-CL" sz="2400" dirty="0">
              <a:latin typeface="Calibri" panose="020F0502020204030204" pitchFamily="34" charset="0"/>
            </a:endParaRPr>
          </a:p>
        </p:txBody>
      </p:sp>
    </p:spTree>
    <p:extLst>
      <p:ext uri="{BB962C8B-B14F-4D97-AF65-F5344CB8AC3E}">
        <p14:creationId xmlns:p14="http://schemas.microsoft.com/office/powerpoint/2010/main" val="428997882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rPr>
              <a:t>Soldado del  Señor</a:t>
            </a:r>
            <a:endParaRPr lang="es-CL" dirty="0">
              <a:ln>
                <a:solidFill>
                  <a:sysClr val="windowText" lastClr="000000"/>
                </a:solidFill>
              </a:ln>
            </a:endParaRPr>
          </a:p>
        </p:txBody>
      </p:sp>
      <p:sp>
        <p:nvSpPr>
          <p:cNvPr id="3" name="2 Marcador de contenido"/>
          <p:cNvSpPr>
            <a:spLocks noGrp="1"/>
          </p:cNvSpPr>
          <p:nvPr>
            <p:ph sz="quarter" idx="1"/>
          </p:nvPr>
        </p:nvSpPr>
        <p:spPr/>
        <p:txBody>
          <a:bodyPr>
            <a:normAutofit lnSpcReduction="10000"/>
          </a:bodyPr>
          <a:lstStyle/>
          <a:p>
            <a:r>
              <a:rPr lang="es-CL" dirty="0"/>
              <a:t>En su papel como miembro de la "Fuerza de Ataque", Dios lo está llamando a venir delante de El y presentar las necesidades de la gente que lo rodea, creyendo que El interviene, salva, sana, libera y rompe todo yugo de esclavitud de sus vidas. </a:t>
            </a:r>
            <a:br>
              <a:rPr lang="es-CL" dirty="0"/>
            </a:br>
            <a:r>
              <a:rPr lang="es-CL" dirty="0"/>
              <a:t>Dios quiere que usted sea un intercesor, no sólo a través de la intercesión sino a través de su propia vida ... a través de sus acciones así como de sus palabras. </a:t>
            </a:r>
            <a:br>
              <a:rPr lang="es-CL" dirty="0"/>
            </a:br>
            <a:r>
              <a:rPr lang="es-CL" dirty="0"/>
              <a:t>Cuando usted interceda recuerde estas tres etapas vitales: </a:t>
            </a:r>
            <a:br>
              <a:rPr lang="es-CL" dirty="0"/>
            </a:br>
            <a:endParaRPr lang="es-CL" dirty="0"/>
          </a:p>
        </p:txBody>
      </p:sp>
    </p:spTree>
    <p:extLst>
      <p:ext uri="{BB962C8B-B14F-4D97-AF65-F5344CB8AC3E}">
        <p14:creationId xmlns:p14="http://schemas.microsoft.com/office/powerpoint/2010/main" val="167975303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rPr>
              <a:t>Soldado del Señor</a:t>
            </a:r>
            <a:endParaRPr lang="es-CL" dirty="0">
              <a:ln>
                <a:solidFill>
                  <a:sysClr val="windowText" lastClr="000000"/>
                </a:solidFill>
              </a:ln>
            </a:endParaRPr>
          </a:p>
        </p:txBody>
      </p:sp>
      <p:sp>
        <p:nvSpPr>
          <p:cNvPr id="3" name="2 Marcador de contenido"/>
          <p:cNvSpPr>
            <a:spLocks noGrp="1"/>
          </p:cNvSpPr>
          <p:nvPr>
            <p:ph sz="quarter" idx="1"/>
          </p:nvPr>
        </p:nvSpPr>
        <p:spPr/>
        <p:txBody>
          <a:bodyPr/>
          <a:lstStyle/>
          <a:p>
            <a:r>
              <a:rPr lang="es-CL" dirty="0"/>
              <a:t>- IDENTIFICACIÓN </a:t>
            </a:r>
            <a:br>
              <a:rPr lang="es-CL" dirty="0"/>
            </a:br>
            <a:r>
              <a:rPr lang="es-CL" dirty="0"/>
              <a:t>- SACRIFICIO DE Sí MISMO </a:t>
            </a:r>
            <a:br>
              <a:rPr lang="es-CL" dirty="0"/>
            </a:br>
            <a:r>
              <a:rPr lang="es-CL" dirty="0"/>
              <a:t>- PODER Y AUTORIDAD </a:t>
            </a:r>
            <a:endParaRPr lang="es-CL" dirty="0" smtClean="0"/>
          </a:p>
          <a:p>
            <a:r>
              <a:rPr lang="es-CL" dirty="0"/>
              <a:t>El tipo de intercesión al cual Dios nos está llamando, implica mirarle cara a cara, orando, clamando, llorando y gimiendo en el Espíritu. Implica consagrarnos y apartarnos para ayunar y orar esperando delante de El y no dejándolo ir hasta que la obra se haya cumplido. Requiere que nosotros nos pongamos en la brecha a favor de otros. </a:t>
            </a:r>
          </a:p>
        </p:txBody>
      </p:sp>
    </p:spTree>
    <p:extLst>
      <p:ext uri="{BB962C8B-B14F-4D97-AF65-F5344CB8AC3E}">
        <p14:creationId xmlns:p14="http://schemas.microsoft.com/office/powerpoint/2010/main" val="225013462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rPr>
              <a:t>Atención</a:t>
            </a:r>
            <a:endParaRPr lang="es-CL" dirty="0">
              <a:ln>
                <a:solidFill>
                  <a:sysClr val="windowText" lastClr="000000"/>
                </a:solidFill>
              </a:ln>
            </a:endParaRPr>
          </a:p>
        </p:txBody>
      </p:sp>
      <p:sp>
        <p:nvSpPr>
          <p:cNvPr id="3" name="2 Marcador de contenido"/>
          <p:cNvSpPr>
            <a:spLocks noGrp="1"/>
          </p:cNvSpPr>
          <p:nvPr>
            <p:ph sz="quarter" idx="1"/>
          </p:nvPr>
        </p:nvSpPr>
        <p:spPr/>
        <p:txBody>
          <a:bodyPr/>
          <a:lstStyle/>
          <a:p>
            <a:r>
              <a:rPr lang="es-CL" dirty="0"/>
              <a:t>Dios quiere usarlo a usted en este tiempo final para cumplir Su voluntad. Cuando nos unamos en esta nueva y poderosa dimensión de oración, veremos las respuestas a la oración como nunca. </a:t>
            </a:r>
          </a:p>
          <a:p>
            <a:endParaRPr lang="es-CL" dirty="0"/>
          </a:p>
          <a:p>
            <a:endParaRPr lang="es-CL"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9792" y="3356992"/>
            <a:ext cx="3240360" cy="1752600"/>
          </a:xfrm>
          <a:prstGeom prst="rect">
            <a:avLst/>
          </a:prstGeom>
        </p:spPr>
      </p:pic>
      <p:sp>
        <p:nvSpPr>
          <p:cNvPr id="5" name="4 CuadroTexto"/>
          <p:cNvSpPr txBox="1"/>
          <p:nvPr/>
        </p:nvSpPr>
        <p:spPr>
          <a:xfrm>
            <a:off x="4788024" y="5373216"/>
            <a:ext cx="3744416" cy="646331"/>
          </a:xfrm>
          <a:prstGeom prst="rect">
            <a:avLst/>
          </a:prstGeom>
          <a:noFill/>
        </p:spPr>
        <p:txBody>
          <a:bodyPr wrap="square" rtlCol="0">
            <a:spAutoFit/>
          </a:bodyPr>
          <a:lstStyle/>
          <a:p>
            <a:r>
              <a:rPr lang="es-CL" sz="3600" dirty="0" smtClean="0">
                <a:latin typeface="Brush Script MT" panose="03060802040406070304" pitchFamily="66" charset="0"/>
              </a:rPr>
              <a:t>Pastor Juan Lagos E.</a:t>
            </a:r>
            <a:endParaRPr lang="es-CL" sz="3600" dirty="0">
              <a:latin typeface="Brush Script MT" panose="03060802040406070304" pitchFamily="66" charset="0"/>
            </a:endParaRPr>
          </a:p>
        </p:txBody>
      </p:sp>
    </p:spTree>
    <p:extLst>
      <p:ext uri="{BB962C8B-B14F-4D97-AF65-F5344CB8AC3E}">
        <p14:creationId xmlns:p14="http://schemas.microsoft.com/office/powerpoint/2010/main" val="160650798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solidFill>
                  <a:sysClr val="windowText" lastClr="000000"/>
                </a:solidFill>
              </a:rPr>
              <a:t>IGLESIA JESÚS NUESTRO REFUGIO</a:t>
            </a:r>
            <a:endParaRPr lang="es-CL" dirty="0">
              <a:ln>
                <a:solidFill>
                  <a:sysClr val="windowText" lastClr="000000"/>
                </a:solidFill>
              </a:ln>
              <a:solidFill>
                <a:sysClr val="windowText" lastClr="000000"/>
              </a:solidFill>
            </a:endParaRPr>
          </a:p>
        </p:txBody>
      </p:sp>
      <p:pic>
        <p:nvPicPr>
          <p:cNvPr id="4" name="3 Marcador de contenido"/>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547664" y="1772816"/>
            <a:ext cx="6264696" cy="4176464"/>
          </a:xfrm>
        </p:spPr>
      </p:pic>
      <p:sp>
        <p:nvSpPr>
          <p:cNvPr id="6" name="5 CuadroTexto"/>
          <p:cNvSpPr txBox="1"/>
          <p:nvPr/>
        </p:nvSpPr>
        <p:spPr>
          <a:xfrm>
            <a:off x="1763688" y="5109853"/>
            <a:ext cx="5472608" cy="369332"/>
          </a:xfrm>
          <a:prstGeom prst="rect">
            <a:avLst/>
          </a:prstGeom>
          <a:noFill/>
        </p:spPr>
        <p:txBody>
          <a:bodyPr wrap="square" rtlCol="0">
            <a:spAutoFit/>
          </a:bodyPr>
          <a:lstStyle/>
          <a:p>
            <a:r>
              <a:rPr lang="es-CL" dirty="0" smtClean="0">
                <a:ln>
                  <a:solidFill>
                    <a:sysClr val="windowText" lastClr="000000"/>
                  </a:solidFill>
                </a:ln>
                <a:solidFill>
                  <a:sysClr val="windowText" lastClr="000000"/>
                </a:solidFill>
              </a:rPr>
              <a:t>                  PREPARANDO OBREROS PARA CRISTO </a:t>
            </a:r>
            <a:endParaRPr lang="es-CL" dirty="0">
              <a:ln>
                <a:solidFill>
                  <a:sysClr val="windowText" lastClr="000000"/>
                </a:solidFill>
              </a:ln>
              <a:solidFill>
                <a:sysClr val="windowText" lastClr="000000"/>
              </a:solidFill>
            </a:endParaRPr>
          </a:p>
        </p:txBody>
      </p:sp>
      <p:sp>
        <p:nvSpPr>
          <p:cNvPr id="7" name="6 CuadroTexto"/>
          <p:cNvSpPr txBox="1"/>
          <p:nvPr/>
        </p:nvSpPr>
        <p:spPr>
          <a:xfrm>
            <a:off x="2371167" y="1700807"/>
            <a:ext cx="5256584" cy="461665"/>
          </a:xfrm>
          <a:prstGeom prst="rect">
            <a:avLst/>
          </a:prstGeom>
          <a:noFill/>
        </p:spPr>
        <p:txBody>
          <a:bodyPr wrap="square" rtlCol="0">
            <a:spAutoFit/>
          </a:bodyPr>
          <a:lstStyle/>
          <a:p>
            <a:r>
              <a:rPr lang="es-CL" sz="2400" dirty="0" smtClean="0">
                <a:ln>
                  <a:solidFill>
                    <a:sysClr val="windowText" lastClr="000000"/>
                  </a:solidFill>
                </a:ln>
                <a:solidFill>
                  <a:sysClr val="windowText" lastClr="000000"/>
                </a:solidFill>
              </a:rPr>
              <a:t>LA IGNORANCIA ES PECADO</a:t>
            </a:r>
            <a:endParaRPr lang="es-CL" sz="2400" dirty="0">
              <a:ln>
                <a:solidFill>
                  <a:sysClr val="windowText" lastClr="000000"/>
                </a:solidFill>
              </a:ln>
              <a:solidFill>
                <a:sysClr val="windowText" lastClr="000000"/>
              </a:solidFill>
            </a:endParaRPr>
          </a:p>
        </p:txBody>
      </p:sp>
    </p:spTree>
    <p:extLst>
      <p:ext uri="{BB962C8B-B14F-4D97-AF65-F5344CB8AC3E}">
        <p14:creationId xmlns:p14="http://schemas.microsoft.com/office/powerpoint/2010/main" val="3387458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rPr>
              <a:t>Ezequiel 22:23-31</a:t>
            </a:r>
            <a:endParaRPr lang="es-CL" dirty="0">
              <a:ln>
                <a:solidFill>
                  <a:sysClr val="windowText" lastClr="000000"/>
                </a:solidFill>
              </a:ln>
            </a:endParaRPr>
          </a:p>
        </p:txBody>
      </p:sp>
      <p:sp>
        <p:nvSpPr>
          <p:cNvPr id="3" name="2 Marcador de contenido"/>
          <p:cNvSpPr>
            <a:spLocks noGrp="1"/>
          </p:cNvSpPr>
          <p:nvPr>
            <p:ph sz="quarter" idx="1"/>
          </p:nvPr>
        </p:nvSpPr>
        <p:spPr/>
        <p:txBody>
          <a:bodyPr>
            <a:normAutofit fontScale="77500" lnSpcReduction="20000"/>
          </a:bodyPr>
          <a:lstStyle/>
          <a:p>
            <a:r>
              <a:rPr lang="es-CL" b="1" i="1" dirty="0"/>
              <a:t>Sus príncipes en medio de ella son como lobos que arrebatan presa, derramando sangre, para destruir las almas, para obtener ganancias injustas.</a:t>
            </a:r>
            <a:br>
              <a:rPr lang="es-CL" b="1" i="1" dirty="0"/>
            </a:br>
            <a:r>
              <a:rPr lang="es-CL" b="1" i="1" dirty="0"/>
              <a:t/>
            </a:r>
            <a:br>
              <a:rPr lang="es-CL" b="1" i="1" dirty="0"/>
            </a:br>
            <a:r>
              <a:rPr lang="es-CL" b="1" i="1" dirty="0"/>
              <a:t>Y sus profetas recubrían con lodo suelto, profetizándoles vanidad y adivinándoles mentira, diciendo: Así ha dicho Jehová el Señor; y Jehová no había hablado.</a:t>
            </a:r>
            <a:br>
              <a:rPr lang="es-CL" b="1" i="1" dirty="0"/>
            </a:br>
            <a:r>
              <a:rPr lang="es-CL" b="1" i="1" dirty="0"/>
              <a:t/>
            </a:r>
            <a:br>
              <a:rPr lang="es-CL" b="1" i="1" dirty="0"/>
            </a:br>
            <a:r>
              <a:rPr lang="es-CL" b="1" i="1" dirty="0"/>
              <a:t>El pueblo de la tierra usaba de opresión y cometía robo, al afligido y menesteroso hacía violencia, y al extranjero oprimía sin derecho.</a:t>
            </a:r>
            <a:br>
              <a:rPr lang="es-CL" b="1" i="1" dirty="0"/>
            </a:br>
            <a:r>
              <a:rPr lang="es-CL" b="1" i="1" dirty="0"/>
              <a:t/>
            </a:r>
            <a:br>
              <a:rPr lang="es-CL" b="1" i="1" dirty="0"/>
            </a:br>
            <a:r>
              <a:rPr lang="es-CL" b="1" i="1" dirty="0"/>
              <a:t>Y busqué entre ellos hombre que hiciese vallado y que se pusiese en la brecha delante de mí, a favor de la tierra, para que yo no la destruyese; y no lo hallé.</a:t>
            </a:r>
            <a:br>
              <a:rPr lang="es-CL" b="1" i="1" dirty="0"/>
            </a:br>
            <a:r>
              <a:rPr lang="es-CL" b="1" i="1" dirty="0"/>
              <a:t/>
            </a:r>
            <a:br>
              <a:rPr lang="es-CL" b="1" i="1" dirty="0"/>
            </a:br>
            <a:endParaRPr lang="es-CL" dirty="0"/>
          </a:p>
        </p:txBody>
      </p:sp>
    </p:spTree>
    <p:extLst>
      <p:ext uri="{BB962C8B-B14F-4D97-AF65-F5344CB8AC3E}">
        <p14:creationId xmlns:p14="http://schemas.microsoft.com/office/powerpoint/2010/main" val="39020120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rPr>
              <a:t>Ezequiel 2223-31</a:t>
            </a:r>
            <a:endParaRPr lang="es-CL" dirty="0">
              <a:ln>
                <a:solidFill>
                  <a:sysClr val="windowText" lastClr="000000"/>
                </a:solidFill>
              </a:ln>
            </a:endParaRPr>
          </a:p>
        </p:txBody>
      </p:sp>
      <p:sp>
        <p:nvSpPr>
          <p:cNvPr id="3" name="2 Marcador de contenido"/>
          <p:cNvSpPr>
            <a:spLocks noGrp="1"/>
          </p:cNvSpPr>
          <p:nvPr>
            <p:ph sz="quarter" idx="1"/>
          </p:nvPr>
        </p:nvSpPr>
        <p:spPr/>
        <p:txBody>
          <a:bodyPr/>
          <a:lstStyle/>
          <a:p>
            <a:r>
              <a:rPr lang="es-CL" b="1" i="1" dirty="0"/>
              <a:t>Por tanto, derramé sobre ellos mi ira; con el ardor de mi ira los consumí; hice volver el camino de ellos sobre su propia cabeza, dice Jehová el </a:t>
            </a:r>
            <a:r>
              <a:rPr lang="es-CL" b="1" i="1" dirty="0" smtClean="0"/>
              <a:t>Señor.</a:t>
            </a:r>
          </a:p>
          <a:p>
            <a:r>
              <a:rPr lang="es-CL" b="1" dirty="0"/>
              <a:t>¿Cómo interceder? Para interceder con eficacia, necesitamos conocer dos aspectos de </a:t>
            </a:r>
            <a:r>
              <a:rPr lang="es-CL" b="1" dirty="0" smtClean="0"/>
              <a:t>la  oración </a:t>
            </a:r>
            <a:r>
              <a:rPr lang="es-CL" b="1" dirty="0"/>
              <a:t>intercesora:</a:t>
            </a:r>
            <a:br>
              <a:rPr lang="es-CL" b="1" dirty="0"/>
            </a:br>
            <a:r>
              <a:rPr lang="es-CL" b="1" dirty="0"/>
              <a:t/>
            </a:r>
            <a:br>
              <a:rPr lang="es-CL" b="1" dirty="0"/>
            </a:br>
            <a:endParaRPr lang="es-CL" dirty="0"/>
          </a:p>
        </p:txBody>
      </p:sp>
    </p:spTree>
    <p:extLst>
      <p:ext uri="{BB962C8B-B14F-4D97-AF65-F5344CB8AC3E}">
        <p14:creationId xmlns:p14="http://schemas.microsoft.com/office/powerpoint/2010/main" val="7909725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latin typeface="Calibri" panose="020F0502020204030204" pitchFamily="34" charset="0"/>
              </a:rPr>
              <a:t>Pasos I</a:t>
            </a:r>
            <a:r>
              <a:rPr lang="es-CL" i="1" dirty="0" smtClean="0">
                <a:ln>
                  <a:solidFill>
                    <a:sysClr val="windowText" lastClr="000000"/>
                  </a:solidFill>
                </a:ln>
                <a:latin typeface="Calibri" panose="020F0502020204030204" pitchFamily="34" charset="0"/>
              </a:rPr>
              <a:t>mportantes</a:t>
            </a:r>
            <a:endParaRPr lang="es-CL" dirty="0">
              <a:ln>
                <a:solidFill>
                  <a:sysClr val="windowText" lastClr="000000"/>
                </a:solidFill>
              </a:ln>
              <a:latin typeface="Calibri" panose="020F0502020204030204" pitchFamily="34" charset="0"/>
            </a:endParaRPr>
          </a:p>
        </p:txBody>
      </p:sp>
      <p:sp>
        <p:nvSpPr>
          <p:cNvPr id="3" name="2 Marcador de contenido"/>
          <p:cNvSpPr>
            <a:spLocks noGrp="1"/>
          </p:cNvSpPr>
          <p:nvPr>
            <p:ph sz="quarter" idx="1"/>
          </p:nvPr>
        </p:nvSpPr>
        <p:spPr/>
        <p:txBody>
          <a:bodyPr>
            <a:normAutofit/>
          </a:bodyPr>
          <a:lstStyle/>
          <a:p>
            <a:r>
              <a:rPr lang="es-CL" sz="2800" dirty="0">
                <a:latin typeface="Calibri" panose="020F0502020204030204" pitchFamily="34" charset="0"/>
              </a:rPr>
              <a:t>1. El primero consiste en clamar a Dios a favor de una persona, familia, ciudad o nación, o sea es hablar a Dios a favor de </a:t>
            </a:r>
            <a:r>
              <a:rPr lang="es-CL" sz="2800" dirty="0" smtClean="0">
                <a:latin typeface="Calibri" panose="020F0502020204030204" pitchFamily="34" charset="0"/>
              </a:rPr>
              <a:t>ellos.</a:t>
            </a:r>
          </a:p>
          <a:p>
            <a:r>
              <a:rPr lang="es-CL" sz="2800" dirty="0" smtClean="0">
                <a:latin typeface="Calibri" panose="020F0502020204030204" pitchFamily="34" charset="0"/>
              </a:rPr>
              <a:t>2</a:t>
            </a:r>
            <a:r>
              <a:rPr lang="es-CL" sz="2800" dirty="0">
                <a:latin typeface="Calibri" panose="020F0502020204030204" pitchFamily="34" charset="0"/>
              </a:rPr>
              <a:t>. El segundo es tomar la autoridad sobre satanás y los demonios, ordenando al enemigo que los libre de su influencia maligna, la intercesión verdadera incluye estos dos aspectos muy importantes y esenciales.</a:t>
            </a:r>
          </a:p>
          <a:p>
            <a:r>
              <a:rPr lang="es-CL" sz="2800" dirty="0">
                <a:latin typeface="Calibri" panose="020F0502020204030204" pitchFamily="34" charset="0"/>
              </a:rPr>
              <a:t>Clamar Isaías 59:4, Lam 2:19</a:t>
            </a:r>
            <a:br>
              <a:rPr lang="es-CL" sz="2800" dirty="0">
                <a:latin typeface="Calibri" panose="020F0502020204030204" pitchFamily="34" charset="0"/>
              </a:rPr>
            </a:br>
            <a:r>
              <a:rPr lang="es-CL" sz="2800" dirty="0">
                <a:latin typeface="Calibri" panose="020F0502020204030204" pitchFamily="34" charset="0"/>
              </a:rPr>
              <a:t>Reprender Lucas 10:19</a:t>
            </a:r>
          </a:p>
        </p:txBody>
      </p:sp>
    </p:spTree>
    <p:extLst>
      <p:ext uri="{BB962C8B-B14F-4D97-AF65-F5344CB8AC3E}">
        <p14:creationId xmlns:p14="http://schemas.microsoft.com/office/powerpoint/2010/main" val="2357389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ln>
                  <a:solidFill>
                    <a:sysClr val="windowText" lastClr="000000"/>
                  </a:solidFill>
                </a:ln>
              </a:rPr>
              <a:t>Pasos Importantes</a:t>
            </a:r>
            <a:endParaRPr lang="es-CL" dirty="0">
              <a:ln>
                <a:solidFill>
                  <a:sysClr val="windowText" lastClr="000000"/>
                </a:solidFill>
              </a:ln>
            </a:endParaRPr>
          </a:p>
        </p:txBody>
      </p:sp>
      <p:sp>
        <p:nvSpPr>
          <p:cNvPr id="3" name="2 Marcador de contenido"/>
          <p:cNvSpPr>
            <a:spLocks noGrp="1"/>
          </p:cNvSpPr>
          <p:nvPr>
            <p:ph sz="quarter" idx="1"/>
          </p:nvPr>
        </p:nvSpPr>
        <p:spPr/>
        <p:txBody>
          <a:bodyPr>
            <a:normAutofit/>
          </a:bodyPr>
          <a:lstStyle/>
          <a:p>
            <a:r>
              <a:rPr lang="es-CL" sz="3200" dirty="0">
                <a:latin typeface="Calibri" panose="020F0502020204030204" pitchFamily="34" charset="0"/>
              </a:rPr>
              <a:t>Tenemos que clamar y reprender a favor de la gente para quitarles la venda que les ha puesto satanás. 2 Cor. 4:3-4</a:t>
            </a:r>
          </a:p>
          <a:p>
            <a:r>
              <a:rPr lang="es-CL" sz="3200" dirty="0">
                <a:latin typeface="Calibri" panose="020F0502020204030204" pitchFamily="34" charset="0"/>
              </a:rPr>
              <a:t>Nosotros no tenemos la autoridad sobre la voluntad de las personas, pero si sobre quien los tiene segados o sea el diablo.</a:t>
            </a:r>
            <a:br>
              <a:rPr lang="es-CL" sz="3200" dirty="0">
                <a:latin typeface="Calibri" panose="020F0502020204030204" pitchFamily="34" charset="0"/>
              </a:rPr>
            </a:br>
            <a:r>
              <a:rPr lang="es-CL" sz="3200" dirty="0">
                <a:latin typeface="Calibri" panose="020F0502020204030204" pitchFamily="34" charset="0"/>
              </a:rPr>
              <a:t/>
            </a:r>
            <a:br>
              <a:rPr lang="es-CL" sz="3200" dirty="0">
                <a:latin typeface="Calibri" panose="020F0502020204030204" pitchFamily="34" charset="0"/>
              </a:rPr>
            </a:br>
            <a:endParaRPr lang="es-CL" sz="3200" dirty="0">
              <a:latin typeface="Calibri" panose="020F0502020204030204" pitchFamily="34" charset="0"/>
            </a:endParaRPr>
          </a:p>
        </p:txBody>
      </p:sp>
    </p:spTree>
    <p:extLst>
      <p:ext uri="{BB962C8B-B14F-4D97-AF65-F5344CB8AC3E}">
        <p14:creationId xmlns:p14="http://schemas.microsoft.com/office/powerpoint/2010/main" val="15268788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428</TotalTime>
  <Words>2580</Words>
  <Application>Microsoft Office PowerPoint</Application>
  <PresentationFormat>Presentación en pantalla (4:3)</PresentationFormat>
  <Paragraphs>160</Paragraphs>
  <Slides>59</Slides>
  <Notes>1</Notes>
  <HiddenSlides>0</HiddenSlides>
  <MMClips>1</MMClips>
  <ScaleCrop>false</ScaleCrop>
  <HeadingPairs>
    <vt:vector size="4" baseType="variant">
      <vt:variant>
        <vt:lpstr>Tema</vt:lpstr>
      </vt:variant>
      <vt:variant>
        <vt:i4>1</vt:i4>
      </vt:variant>
      <vt:variant>
        <vt:lpstr>Títulos de diapositiva</vt:lpstr>
      </vt:variant>
      <vt:variant>
        <vt:i4>59</vt:i4>
      </vt:variant>
    </vt:vector>
  </HeadingPairs>
  <TitlesOfParts>
    <vt:vector size="60" baseType="lpstr">
      <vt:lpstr>Civil</vt:lpstr>
      <vt:lpstr>La intercesión</vt:lpstr>
      <vt:lpstr>Que Significa</vt:lpstr>
      <vt:lpstr>Modelo de oración</vt:lpstr>
      <vt:lpstr>En Grupo</vt:lpstr>
      <vt:lpstr>Texto Ezequiel 22:23-31</vt:lpstr>
      <vt:lpstr>Ezequiel 22:23-31</vt:lpstr>
      <vt:lpstr>Ezequiel 2223-31</vt:lpstr>
      <vt:lpstr>Pasos Importantes</vt:lpstr>
      <vt:lpstr>Pasos Importantes</vt:lpstr>
      <vt:lpstr>Lo que no se debe hacer</vt:lpstr>
      <vt:lpstr>Lo que si se debe decir</vt:lpstr>
      <vt:lpstr>Recomendación</vt:lpstr>
      <vt:lpstr>Recomendación</vt:lpstr>
      <vt:lpstr>Recomendación</vt:lpstr>
      <vt:lpstr>Pereza espiritual</vt:lpstr>
      <vt:lpstr>El Poder de la Oración</vt:lpstr>
      <vt:lpstr>El Poder de la Oración</vt:lpstr>
      <vt:lpstr>Textos</vt:lpstr>
      <vt:lpstr>Orar con Poder</vt:lpstr>
      <vt:lpstr>El Fruto</vt:lpstr>
      <vt:lpstr>Características de Oración</vt:lpstr>
      <vt:lpstr>Características</vt:lpstr>
      <vt:lpstr>Presentación de PowerPoint</vt:lpstr>
      <vt:lpstr>Base Bíblica</vt:lpstr>
      <vt:lpstr>Somos su Hechura</vt:lpstr>
      <vt:lpstr>La Unión con Dios</vt:lpstr>
      <vt:lpstr>Promesa</vt:lpstr>
      <vt:lpstr>Promesas</vt:lpstr>
      <vt:lpstr>Importante</vt:lpstr>
      <vt:lpstr>Identidad</vt:lpstr>
      <vt:lpstr>Testimonios</vt:lpstr>
      <vt:lpstr>Seguridad</vt:lpstr>
      <vt:lpstr>Autoridad</vt:lpstr>
      <vt:lpstr>Autoridad</vt:lpstr>
      <vt:lpstr>La Voluntad de Dios</vt:lpstr>
      <vt:lpstr>La Armadura de Dios</vt:lpstr>
      <vt:lpstr>La Autoridad de Cristo</vt:lpstr>
      <vt:lpstr>Precaución</vt:lpstr>
      <vt:lpstr>Presentación de PowerPoint</vt:lpstr>
      <vt:lpstr>Conclusión</vt:lpstr>
      <vt:lpstr>Las Tres Etapas de la Intercesión</vt:lpstr>
      <vt:lpstr>Primera Etapa</vt:lpstr>
      <vt:lpstr>Primera Etapa</vt:lpstr>
      <vt:lpstr>Primera Etapa</vt:lpstr>
      <vt:lpstr>Primera Etapa</vt:lpstr>
      <vt:lpstr>           Segunda Etapa</vt:lpstr>
      <vt:lpstr>Segunda Etapa</vt:lpstr>
      <vt:lpstr>Segunda Etapa</vt:lpstr>
      <vt:lpstr>Segunda Etapa</vt:lpstr>
      <vt:lpstr>Segunda Etapa</vt:lpstr>
      <vt:lpstr>Tercer Etapa</vt:lpstr>
      <vt:lpstr>Tercer Etapa</vt:lpstr>
      <vt:lpstr>Tercer Etapa</vt:lpstr>
      <vt:lpstr>Tercer Etapa</vt:lpstr>
      <vt:lpstr>El Llamado</vt:lpstr>
      <vt:lpstr>Soldado del  Señor</vt:lpstr>
      <vt:lpstr>Soldado del Señor</vt:lpstr>
      <vt:lpstr>Atención</vt:lpstr>
      <vt:lpstr>IGLESIA JESÚS NUESTRO REFUGIO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intercesión</dc:title>
  <dc:creator>Toshiba</dc:creator>
  <cp:lastModifiedBy>Toshiba</cp:lastModifiedBy>
  <cp:revision>25</cp:revision>
  <dcterms:created xsi:type="dcterms:W3CDTF">2014-05-10T15:56:15Z</dcterms:created>
  <dcterms:modified xsi:type="dcterms:W3CDTF">2014-05-14T18:15:39Z</dcterms:modified>
</cp:coreProperties>
</file>